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43" r:id="rId1"/>
  </p:sldMasterIdLst>
  <p:notesMasterIdLst>
    <p:notesMasterId r:id="rId50"/>
  </p:notesMasterIdLst>
  <p:sldIdLst>
    <p:sldId id="256" r:id="rId2"/>
    <p:sldId id="262" r:id="rId3"/>
    <p:sldId id="293" r:id="rId4"/>
    <p:sldId id="288" r:id="rId5"/>
    <p:sldId id="289" r:id="rId6"/>
    <p:sldId id="296" r:id="rId7"/>
    <p:sldId id="266" r:id="rId8"/>
    <p:sldId id="278" r:id="rId9"/>
    <p:sldId id="271" r:id="rId10"/>
    <p:sldId id="283" r:id="rId11"/>
    <p:sldId id="294" r:id="rId12"/>
    <p:sldId id="314" r:id="rId13"/>
    <p:sldId id="322" r:id="rId14"/>
    <p:sldId id="285" r:id="rId15"/>
    <p:sldId id="324" r:id="rId16"/>
    <p:sldId id="336" r:id="rId17"/>
    <p:sldId id="291" r:id="rId18"/>
    <p:sldId id="325" r:id="rId19"/>
    <p:sldId id="326" r:id="rId20"/>
    <p:sldId id="329" r:id="rId21"/>
    <p:sldId id="277" r:id="rId22"/>
    <p:sldId id="297" r:id="rId23"/>
    <p:sldId id="299" r:id="rId24"/>
    <p:sldId id="300" r:id="rId25"/>
    <p:sldId id="274" r:id="rId26"/>
    <p:sldId id="286" r:id="rId27"/>
    <p:sldId id="279" r:id="rId28"/>
    <p:sldId id="338" r:id="rId29"/>
    <p:sldId id="331" r:id="rId30"/>
    <p:sldId id="298" r:id="rId31"/>
    <p:sldId id="301" r:id="rId32"/>
    <p:sldId id="310" r:id="rId33"/>
    <p:sldId id="312" r:id="rId34"/>
    <p:sldId id="321" r:id="rId35"/>
    <p:sldId id="320" r:id="rId36"/>
    <p:sldId id="335" r:id="rId37"/>
    <p:sldId id="334" r:id="rId38"/>
    <p:sldId id="333" r:id="rId39"/>
    <p:sldId id="307" r:id="rId40"/>
    <p:sldId id="308" r:id="rId41"/>
    <p:sldId id="317" r:id="rId42"/>
    <p:sldId id="345" r:id="rId43"/>
    <p:sldId id="341" r:id="rId44"/>
    <p:sldId id="327" r:id="rId45"/>
    <p:sldId id="339" r:id="rId46"/>
    <p:sldId id="309" r:id="rId47"/>
    <p:sldId id="340" r:id="rId48"/>
    <p:sldId id="342" r:id="rId4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CFD5EA"/>
    <a:srgbClr val="9EA3B3"/>
    <a:srgbClr val="E9EBF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294" autoAdjust="0"/>
    <p:restoredTop sz="94660"/>
  </p:normalViewPr>
  <p:slideViewPr>
    <p:cSldViewPr snapToGrid="0">
      <p:cViewPr varScale="1">
        <p:scale>
          <a:sx n="74" d="100"/>
          <a:sy n="74" d="100"/>
        </p:scale>
        <p:origin x="564"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AEBB4C1-1D17-4BEA-A66B-922B69A9520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B28CF0A9-6856-41E2-9336-7E87AB4892CC}"/>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E657B0B-431B-4099-961D-6A1939A97B0C}" type="datetimeFigureOut">
              <a:rPr lang="en-US" smtClean="0"/>
              <a:t>4/20/2018</a:t>
            </a:fld>
            <a:endParaRPr lang="en-US"/>
          </a:p>
        </p:txBody>
      </p:sp>
      <p:sp>
        <p:nvSpPr>
          <p:cNvPr id="4" name="Slide Image Placeholder 3">
            <a:extLst>
              <a:ext uri="{FF2B5EF4-FFF2-40B4-BE49-F238E27FC236}">
                <a16:creationId xmlns:a16="http://schemas.microsoft.com/office/drawing/2014/main" id="{0961C77D-4D39-4232-BDC5-7C8C18D71F40}"/>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a:extLst>
              <a:ext uri="{FF2B5EF4-FFF2-40B4-BE49-F238E27FC236}">
                <a16:creationId xmlns:a16="http://schemas.microsoft.com/office/drawing/2014/main" id="{64F88304-FA62-49DA-B4A2-28F5C4706461}"/>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8A47FF84-15BA-4C74-9B7D-DF77A16FC147}"/>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a:extLst>
              <a:ext uri="{FF2B5EF4-FFF2-40B4-BE49-F238E27FC236}">
                <a16:creationId xmlns:a16="http://schemas.microsoft.com/office/drawing/2014/main" id="{353E4839-9DE9-4833-9009-912D5D789A43}"/>
              </a:ext>
            </a:extLst>
          </p:cNvPr>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89CA0A4-B2C1-4A7B-B924-F0E852AE0B83}"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Today I will be briefly sharing a research project that I have been conducting on the effects of word pair relationships and judgements of these relationships on recall task performance.</a:t>
            </a:r>
          </a:p>
        </p:txBody>
      </p:sp>
      <p:sp>
        <p:nvSpPr>
          <p:cNvPr id="4" name="Slide Number Placeholder 3"/>
          <p:cNvSpPr>
            <a:spLocks noGrp="1"/>
          </p:cNvSpPr>
          <p:nvPr>
            <p:ph type="sldNum" sz="quarter" idx="10"/>
          </p:nvPr>
        </p:nvSpPr>
        <p:spPr/>
        <p:txBody>
          <a:bodyPr/>
          <a:lstStyle/>
          <a:p>
            <a:fld id="{138894ED-2154-4FF6-9548-4D9D74B3FA49}" type="slidenum">
              <a:rPr lang="en-US" smtClean="0"/>
              <a:t>1</a:t>
            </a:fld>
            <a:endParaRPr lang="en-US"/>
          </a:p>
        </p:txBody>
      </p:sp>
    </p:spTree>
    <p:extLst>
      <p:ext uri="{BB962C8B-B14F-4D97-AF65-F5344CB8AC3E}">
        <p14:creationId xmlns:p14="http://schemas.microsoft.com/office/powerpoint/2010/main" val="22195406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These results show that both FSG and COS strength significantly predict performance on the recall task.  The judged value that participants assigned to the word pairs was also a significant predictor of recall performance.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FSG is the strongest predictor of recall, followed Judged Value and COS.  LSA is not a significant predictor.    These results suggest that how associatively related two words are plays a strong role in how likely an individual is to remember them.</a:t>
            </a:r>
            <a:endParaRPr lang="en-US" dirty="0"/>
          </a:p>
        </p:txBody>
      </p:sp>
      <p:sp>
        <p:nvSpPr>
          <p:cNvPr id="4" name="Slide Number Placeholder 3"/>
          <p:cNvSpPr>
            <a:spLocks noGrp="1"/>
          </p:cNvSpPr>
          <p:nvPr>
            <p:ph type="sldNum" sz="quarter" idx="10"/>
          </p:nvPr>
        </p:nvSpPr>
        <p:spPr/>
        <p:txBody>
          <a:bodyPr/>
          <a:lstStyle/>
          <a:p>
            <a:fld id="{138894ED-2154-4FF6-9548-4D9D74B3FA49}" type="slidenum">
              <a:rPr lang="en-US" smtClean="0"/>
              <a:t>32</a:t>
            </a:fld>
            <a:endParaRPr lang="en-US"/>
          </a:p>
        </p:txBody>
      </p:sp>
    </p:spTree>
    <p:extLst>
      <p:ext uri="{BB962C8B-B14F-4D97-AF65-F5344CB8AC3E}">
        <p14:creationId xmlns:p14="http://schemas.microsoft.com/office/powerpoint/2010/main" val="3114195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present study has participants making judgements of how related pairs of words are based on the following three measures of relatedness:</a:t>
            </a:r>
          </a:p>
          <a:p>
            <a:r>
              <a:rPr lang="en-US" dirty="0"/>
              <a:t>Associative</a:t>
            </a:r>
          </a:p>
          <a:p>
            <a:r>
              <a:rPr lang="en-US" dirty="0"/>
              <a:t>Semantic</a:t>
            </a:r>
          </a:p>
          <a:p>
            <a:r>
              <a:rPr lang="en-US" dirty="0"/>
              <a:t>Thematic</a:t>
            </a:r>
          </a:p>
        </p:txBody>
      </p:sp>
      <p:sp>
        <p:nvSpPr>
          <p:cNvPr id="4" name="Slide Number Placeholder 3"/>
          <p:cNvSpPr>
            <a:spLocks noGrp="1"/>
          </p:cNvSpPr>
          <p:nvPr>
            <p:ph type="sldNum" sz="quarter" idx="10"/>
          </p:nvPr>
        </p:nvSpPr>
        <p:spPr/>
        <p:txBody>
          <a:bodyPr/>
          <a:lstStyle/>
          <a:p>
            <a:fld id="{138894ED-2154-4FF6-9548-4D9D74B3FA49}" type="slidenum">
              <a:rPr lang="en-US" smtClean="0"/>
              <a:t>2</a:t>
            </a:fld>
            <a:endParaRPr lang="en-US"/>
          </a:p>
        </p:txBody>
      </p:sp>
    </p:spTree>
    <p:extLst>
      <p:ext uri="{BB962C8B-B14F-4D97-AF65-F5344CB8AC3E}">
        <p14:creationId xmlns:p14="http://schemas.microsoft.com/office/powerpoint/2010/main" val="14343921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this study, we recruited 100 participants from Amazon’s mechanical </a:t>
            </a:r>
            <a:r>
              <a:rPr lang="en-US" dirty="0" err="1"/>
              <a:t>turk</a:t>
            </a:r>
            <a:r>
              <a:rPr lang="en-US" dirty="0"/>
              <a:t>.  The study was conducted online via Qualtrics.  </a:t>
            </a:r>
          </a:p>
          <a:p>
            <a:endParaRPr lang="en-US" dirty="0"/>
          </a:p>
          <a:p>
            <a:r>
              <a:rPr lang="en-US" dirty="0"/>
              <a:t>63 word pairs were of varying associative, semantic, and thematic strengths were created from 3 normed databases.</a:t>
            </a:r>
          </a:p>
        </p:txBody>
      </p:sp>
      <p:sp>
        <p:nvSpPr>
          <p:cNvPr id="4" name="Slide Number Placeholder 3"/>
          <p:cNvSpPr>
            <a:spLocks noGrp="1"/>
          </p:cNvSpPr>
          <p:nvPr>
            <p:ph type="sldNum" sz="quarter" idx="10"/>
          </p:nvPr>
        </p:nvSpPr>
        <p:spPr/>
        <p:txBody>
          <a:bodyPr/>
          <a:lstStyle/>
          <a:p>
            <a:fld id="{138894ED-2154-4FF6-9548-4D9D74B3FA49}" type="slidenum">
              <a:rPr lang="en-US" smtClean="0"/>
              <a:t>7</a:t>
            </a:fld>
            <a:endParaRPr lang="en-US"/>
          </a:p>
        </p:txBody>
      </p:sp>
    </p:spTree>
    <p:extLst>
      <p:ext uri="{BB962C8B-B14F-4D97-AF65-F5344CB8AC3E}">
        <p14:creationId xmlns:p14="http://schemas.microsoft.com/office/powerpoint/2010/main" val="39940719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Three Judgment blocks, 21 words per block (7 low strength, 7 medium strength, 7 high strength).  At the beginning of each block, participants receive instructions explaining associative, semantic, or thematic relationships and are asked to judge each word pair’s relatedness based on that criteria.  These judgements are made on a scale of 0 to 100.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 picture is an example of the instructions participants receive for the associative judgment block.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There are three different versions of the study that rotate which instructions appear with which block and counter balance the order of the blocks.  The end result is that each word pair receives judgements based on all three criteria.</a:t>
            </a:r>
          </a:p>
          <a:p>
            <a:endParaRPr lang="en-US" dirty="0"/>
          </a:p>
        </p:txBody>
      </p:sp>
      <p:sp>
        <p:nvSpPr>
          <p:cNvPr id="4" name="Slide Number Placeholder 3"/>
          <p:cNvSpPr>
            <a:spLocks noGrp="1"/>
          </p:cNvSpPr>
          <p:nvPr>
            <p:ph type="sldNum" sz="quarter" idx="10"/>
          </p:nvPr>
        </p:nvSpPr>
        <p:spPr/>
        <p:txBody>
          <a:bodyPr/>
          <a:lstStyle/>
          <a:p>
            <a:fld id="{138894ED-2154-4FF6-9548-4D9D74B3FA49}" type="slidenum">
              <a:rPr lang="en-US" smtClean="0"/>
              <a:t>8</a:t>
            </a:fld>
            <a:endParaRPr lang="en-US"/>
          </a:p>
        </p:txBody>
      </p:sp>
    </p:spTree>
    <p:extLst>
      <p:ext uri="{BB962C8B-B14F-4D97-AF65-F5344CB8AC3E}">
        <p14:creationId xmlns:p14="http://schemas.microsoft.com/office/powerpoint/2010/main" val="25165636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final section of the study is a cued recall phase.  In this section participants are presented with each of the 63 cue words from the judgement blocks and are asked to respond with the correct target word.  The</a:t>
            </a:r>
            <a:r>
              <a:rPr lang="en-US" baseline="0" dirty="0"/>
              <a:t> cue words appear in a randomized order and participants are allowed to take as long as needed to complete </a:t>
            </a:r>
            <a:r>
              <a:rPr lang="en-US" baseline="0"/>
              <a:t>this section.</a:t>
            </a:r>
            <a:endParaRPr lang="en-US" dirty="0"/>
          </a:p>
        </p:txBody>
      </p:sp>
      <p:sp>
        <p:nvSpPr>
          <p:cNvPr id="4" name="Slide Number Placeholder 3"/>
          <p:cNvSpPr>
            <a:spLocks noGrp="1"/>
          </p:cNvSpPr>
          <p:nvPr>
            <p:ph type="sldNum" sz="quarter" idx="10"/>
          </p:nvPr>
        </p:nvSpPr>
        <p:spPr/>
        <p:txBody>
          <a:bodyPr/>
          <a:lstStyle/>
          <a:p>
            <a:fld id="{138894ED-2154-4FF6-9548-4D9D74B3FA49}" type="slidenum">
              <a:rPr lang="en-US" smtClean="0"/>
              <a:t>9</a:t>
            </a:fld>
            <a:endParaRPr lang="en-US"/>
          </a:p>
        </p:txBody>
      </p:sp>
    </p:spTree>
    <p:extLst>
      <p:ext uri="{BB962C8B-B14F-4D97-AF65-F5344CB8AC3E}">
        <p14:creationId xmlns:p14="http://schemas.microsoft.com/office/powerpoint/2010/main" val="6810884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data was analyzed with a Multi-Level Model and Logistic Regression. </a:t>
            </a:r>
          </a:p>
          <a:p>
            <a:endParaRPr lang="en-US" dirty="0"/>
          </a:p>
          <a:p>
            <a:r>
              <a:rPr lang="en-US" dirty="0"/>
              <a:t>List IV’s and DV’s</a:t>
            </a:r>
          </a:p>
        </p:txBody>
      </p:sp>
      <p:sp>
        <p:nvSpPr>
          <p:cNvPr id="4" name="Slide Number Placeholder 3"/>
          <p:cNvSpPr>
            <a:spLocks noGrp="1"/>
          </p:cNvSpPr>
          <p:nvPr>
            <p:ph type="sldNum" sz="quarter" idx="10"/>
          </p:nvPr>
        </p:nvSpPr>
        <p:spPr/>
        <p:txBody>
          <a:bodyPr/>
          <a:lstStyle/>
          <a:p>
            <a:fld id="{138894ED-2154-4FF6-9548-4D9D74B3FA49}" type="slidenum">
              <a:rPr lang="en-US" smtClean="0"/>
              <a:t>10</a:t>
            </a:fld>
            <a:endParaRPr lang="en-US"/>
          </a:p>
        </p:txBody>
      </p:sp>
    </p:spTree>
    <p:extLst>
      <p:ext uri="{BB962C8B-B14F-4D97-AF65-F5344CB8AC3E}">
        <p14:creationId xmlns:p14="http://schemas.microsoft.com/office/powerpoint/2010/main" val="37528815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data was analyzed with a Multi-Level Model and Logistic Regression. </a:t>
            </a:r>
          </a:p>
          <a:p>
            <a:endParaRPr lang="en-US" dirty="0"/>
          </a:p>
          <a:p>
            <a:r>
              <a:rPr lang="en-US" dirty="0"/>
              <a:t>List IV’s and DV’s</a:t>
            </a:r>
          </a:p>
        </p:txBody>
      </p:sp>
      <p:sp>
        <p:nvSpPr>
          <p:cNvPr id="4" name="Slide Number Placeholder 3"/>
          <p:cNvSpPr>
            <a:spLocks noGrp="1"/>
          </p:cNvSpPr>
          <p:nvPr>
            <p:ph type="sldNum" sz="quarter" idx="10"/>
          </p:nvPr>
        </p:nvSpPr>
        <p:spPr/>
        <p:txBody>
          <a:bodyPr/>
          <a:lstStyle/>
          <a:p>
            <a:fld id="{138894ED-2154-4FF6-9548-4D9D74B3FA49}" type="slidenum">
              <a:rPr lang="en-US" smtClean="0"/>
              <a:t>11</a:t>
            </a:fld>
            <a:endParaRPr lang="en-US"/>
          </a:p>
        </p:txBody>
      </p:sp>
    </p:spTree>
    <p:extLst>
      <p:ext uri="{BB962C8B-B14F-4D97-AF65-F5344CB8AC3E}">
        <p14:creationId xmlns:p14="http://schemas.microsoft.com/office/powerpoint/2010/main" val="6114896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The type of judgement being made did not effect recall.  The percent of word pairs correctly recalled hovered around 60% for each of the three types of judgements.  However, the type of judgement being made did have an effect on the relatedness values that participants assigned.  Participants were more likely to rate the thematic relationships as being more similar.  This may in part be due to the fact that </a:t>
            </a:r>
            <a:r>
              <a:rPr lang="en-US" dirty="0" err="1"/>
              <a:t>thematics</a:t>
            </a:r>
            <a:r>
              <a:rPr lang="en-US" dirty="0"/>
              <a:t> can be viewed as a combination of association and semantics, meaning that there is more information encoded in the word pairs for participants to work with.</a:t>
            </a:r>
          </a:p>
        </p:txBody>
      </p:sp>
      <p:sp>
        <p:nvSpPr>
          <p:cNvPr id="4" name="Slide Number Placeholder 3"/>
          <p:cNvSpPr>
            <a:spLocks noGrp="1"/>
          </p:cNvSpPr>
          <p:nvPr>
            <p:ph type="sldNum" sz="quarter" idx="10"/>
          </p:nvPr>
        </p:nvSpPr>
        <p:spPr/>
        <p:txBody>
          <a:bodyPr/>
          <a:lstStyle/>
          <a:p>
            <a:fld id="{138894ED-2154-4FF6-9548-4D9D74B3FA49}" type="slidenum">
              <a:rPr lang="en-US" smtClean="0"/>
              <a:t>21</a:t>
            </a:fld>
            <a:endParaRPr lang="en-US"/>
          </a:p>
        </p:txBody>
      </p:sp>
    </p:spTree>
    <p:extLst>
      <p:ext uri="{BB962C8B-B14F-4D97-AF65-F5344CB8AC3E}">
        <p14:creationId xmlns:p14="http://schemas.microsoft.com/office/powerpoint/2010/main" val="9826564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These results show that both FSG and COS strength significantly predict performance on the recall task.  The judged value that participants assigned to the word pairs was also a significant predictor of recall performance.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FSG is the strongest predictor of recall, followed Judged Value and COS.  LSA is not a significant predictor.    These results suggest that how associatively related two words are plays a strong role in how likely an individual is to remember them.</a:t>
            </a:r>
            <a:endParaRPr lang="en-US" dirty="0"/>
          </a:p>
        </p:txBody>
      </p:sp>
      <p:sp>
        <p:nvSpPr>
          <p:cNvPr id="4" name="Slide Number Placeholder 3"/>
          <p:cNvSpPr>
            <a:spLocks noGrp="1"/>
          </p:cNvSpPr>
          <p:nvPr>
            <p:ph type="sldNum" sz="quarter" idx="10"/>
          </p:nvPr>
        </p:nvSpPr>
        <p:spPr/>
        <p:txBody>
          <a:bodyPr/>
          <a:lstStyle/>
          <a:p>
            <a:fld id="{138894ED-2154-4FF6-9548-4D9D74B3FA49}" type="slidenum">
              <a:rPr lang="en-US" smtClean="0"/>
              <a:t>25</a:t>
            </a:fld>
            <a:endParaRPr lang="en-US"/>
          </a:p>
        </p:txBody>
      </p:sp>
    </p:spTree>
    <p:extLst>
      <p:ext uri="{BB962C8B-B14F-4D97-AF65-F5344CB8AC3E}">
        <p14:creationId xmlns:p14="http://schemas.microsoft.com/office/powerpoint/2010/main" val="337552503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8" name="Group 17"/>
          <p:cNvGrpSpPr/>
          <p:nvPr/>
        </p:nvGrpSpPr>
        <p:grpSpPr>
          <a:xfrm>
            <a:off x="0" y="0"/>
            <a:ext cx="12192000" cy="6858000"/>
            <a:chOff x="0" y="0"/>
            <a:chExt cx="12192000" cy="6858000"/>
          </a:xfrm>
        </p:grpSpPr>
        <p:sp>
          <p:nvSpPr>
            <p:cNvPr id="8" name="Rectangle 7"/>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Oval 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Oval 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Oval 10"/>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Oval 1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76279" y="1792223"/>
            <a:ext cx="990599" cy="304799"/>
          </a:xfrm>
        </p:spPr>
        <p:txBody>
          <a:bodyPr anchor="t"/>
          <a:lstStyle>
            <a:lvl1pPr algn="l">
              <a:defRPr b="0" i="0">
                <a:solidFill>
                  <a:schemeClr val="bg1"/>
                </a:solidFill>
              </a:defRPr>
            </a:lvl1pPr>
          </a:lstStyle>
          <a:p>
            <a:fld id="{E9462EF3-3C4F-43EE-ACEE-D4B806740EA3}" type="datetimeFigureOut">
              <a:rPr lang="en-US" smtClean="0"/>
              <a:pPr/>
              <a:t>4/20/2018</a:t>
            </a:fld>
            <a:endParaRPr lang="en-US" dirty="0"/>
          </a:p>
        </p:txBody>
      </p:sp>
      <p:sp>
        <p:nvSpPr>
          <p:cNvPr id="5" name="Footer Placeholder 4"/>
          <p:cNvSpPr>
            <a:spLocks noGrp="1"/>
          </p:cNvSpPr>
          <p:nvPr>
            <p:ph type="ftr" sz="quarter" idx="11"/>
          </p:nvPr>
        </p:nvSpPr>
        <p:spPr bwMode="gray">
          <a:xfrm rot="5400000">
            <a:off x="8963575" y="3226820"/>
            <a:ext cx="3859795" cy="304801"/>
          </a:xfrm>
        </p:spPr>
        <p:txBody>
          <a:bodyPr anchor="b"/>
          <a:lstStyle>
            <a:lvl1pPr>
              <a:defRPr b="0" i="0">
                <a:solidFill>
                  <a:schemeClr val="bg1"/>
                </a:solidFill>
              </a:defRPr>
            </a:lvl1pPr>
          </a:lstStyle>
          <a:p>
            <a:r>
              <a:rPr lang="en-US"/>
              <a:t>
              </a:t>
            </a:r>
            <a:endParaRPr lang="en-US" dirty="0"/>
          </a:p>
        </p:txBody>
      </p:sp>
      <p:sp>
        <p:nvSpPr>
          <p:cNvPr id="17" name="Rectangle 16"/>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a:xfrm>
            <a:off x="10351008" y="292608"/>
            <a:ext cx="838199" cy="767687"/>
          </a:xfrm>
        </p:spPr>
        <p:txBody>
          <a:bodyPr/>
          <a:lstStyle>
            <a:lvl1pPr>
              <a:defRPr sz="2800" b="0" i="0"/>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729497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10" name="Group 9"/>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Oval 11"/>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8"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6" y="4965945"/>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bwMode="gray">
          <a:xfrm>
            <a:off x="1154956" y="5532683"/>
            <a:ext cx="8825656" cy="493712"/>
          </a:xfrm>
        </p:spPr>
        <p:txBody>
          <a:bodyPr>
            <a:normAutofit/>
          </a:bodyPr>
          <a:lstStyle>
            <a:lvl1pPr marL="0" indent="0">
              <a:buNone/>
              <a:defRPr sz="12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36343B39-165A-4B68-AA5C-581F5336313C}" type="datetimeFigureOut">
              <a:rPr lang="en-US" smtClean="0"/>
              <a:t>4/20/2018</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13" name="Rectangle 12"/>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1528172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0" name="Rectangle 9"/>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10"/>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Oval 11"/>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9"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1063416"/>
            <a:ext cx="8825659" cy="1379755"/>
          </a:xfrm>
        </p:spPr>
        <p:txBody>
          <a:bodyPr anchor="ct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942C8C57-33F9-4259-AC4F-0E3F5BEC9B94}" type="datetimeFigureOut">
              <a:rPr lang="en-US" smtClean="0"/>
              <a:t>4/20/2018</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13" name="Rectangle 12"/>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54816638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6" name="Rectangle 15"/>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2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1" name="TextBox 10"/>
          <p:cNvSpPr txBox="1"/>
          <p:nvPr/>
        </p:nvSpPr>
        <p:spPr bwMode="gray">
          <a:xfrm>
            <a:off x="898295" y="603589"/>
            <a:ext cx="801912" cy="1569660"/>
          </a:xfrm>
          <a:prstGeom prst="rect">
            <a:avLst/>
          </a:prstGeom>
          <a:noFill/>
        </p:spPr>
        <p:txBody>
          <a:bodyPr wrap="square" rtlCol="0">
            <a:spAutoFit/>
          </a:bodyPr>
          <a:lstStyle>
            <a:defPPr>
              <a:defRPr lang="en-US"/>
            </a:defPPr>
            <a:lvl1pPr algn="r">
              <a:defRPr sz="12200" b="0" i="0">
                <a:solidFill>
                  <a:schemeClr val="accent1"/>
                </a:solidFill>
                <a:latin typeface="Arial"/>
                <a:cs typeface="Arial"/>
              </a:defRPr>
            </a:lvl1pPr>
          </a:lstStyle>
          <a:p>
            <a:pPr lvl="0"/>
            <a:r>
              <a:rPr lang="en-US" sz="9600" dirty="0"/>
              <a:t>“</a:t>
            </a:r>
          </a:p>
        </p:txBody>
      </p:sp>
      <p:sp>
        <p:nvSpPr>
          <p:cNvPr id="13" name="TextBox 12"/>
          <p:cNvSpPr txBox="1"/>
          <p:nvPr/>
        </p:nvSpPr>
        <p:spPr bwMode="gray">
          <a:xfrm>
            <a:off x="9705137" y="2613787"/>
            <a:ext cx="801912" cy="1569660"/>
          </a:xfrm>
          <a:prstGeom prst="rect">
            <a:avLst/>
          </a:prstGeom>
          <a:noFill/>
        </p:spPr>
        <p:txBody>
          <a:bodyPr wrap="square" rtlCol="0">
            <a:spAutoFit/>
          </a:bodyPr>
          <a:lstStyle>
            <a:defPPr>
              <a:defRPr lang="en-US"/>
            </a:defPPr>
            <a:lvl1pPr algn="r">
              <a:defRPr sz="12200" b="0" i="0">
                <a:solidFill>
                  <a:schemeClr val="accent1"/>
                </a:solidFill>
                <a:latin typeface="Arial"/>
                <a:cs typeface="Arial"/>
              </a:defRPr>
            </a:lvl1pPr>
          </a:lstStyle>
          <a:p>
            <a:pPr lvl="0"/>
            <a:r>
              <a:rPr lang="en-US" sz="9600" dirty="0"/>
              <a:t>”</a:t>
            </a:r>
          </a:p>
        </p:txBody>
      </p:sp>
      <p:sp>
        <p:nvSpPr>
          <p:cNvPr id="2" name="Title 1"/>
          <p:cNvSpPr>
            <a:spLocks noGrp="1"/>
          </p:cNvSpPr>
          <p:nvPr>
            <p:ph type="title"/>
          </p:nvPr>
        </p:nvSpPr>
        <p:spPr>
          <a:xfrm>
            <a:off x="1574801" y="980517"/>
            <a:ext cx="8460983" cy="2705034"/>
          </a:xfrm>
        </p:spPr>
        <p:txBody>
          <a:bodyPr anchor="ct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86515"/>
            <a:ext cx="7725772" cy="342174"/>
          </a:xfrm>
        </p:spPr>
        <p:txBody>
          <a:bodyPr anchor="t">
            <a:normAutofit/>
          </a:bodyPr>
          <a:lstStyle>
            <a:lvl1pPr marL="0" indent="0">
              <a:buNone/>
              <a:defRPr lang="en-US" sz="1400" b="0" i="0" kern="1200" cap="small" dirty="0">
                <a:solidFill>
                  <a:schemeClr val="accent1"/>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0" name="Text Placeholder 3"/>
          <p:cNvSpPr>
            <a:spLocks noGrp="1"/>
          </p:cNvSpPr>
          <p:nvPr>
            <p:ph type="body" sz="half" idx="2"/>
          </p:nvPr>
        </p:nvSpPr>
        <p:spPr>
          <a:xfrm>
            <a:off x="1154954" y="5014393"/>
            <a:ext cx="8825659" cy="1012664"/>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8748772B-8FA2-401F-A0A1-A59855EDBC3E}" type="datetimeFigureOut">
              <a:rPr lang="en-US" smtClean="0"/>
              <a:t>4/20/2018</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24" name="Rectangle 23"/>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71923900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0" name="Rectangle 9"/>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10"/>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2404477"/>
            <a:ext cx="8825659" cy="178870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38587" y="5024967"/>
            <a:ext cx="8825658"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D3DD5BDE-5A90-4611-82E9-0FC5746D30C5}" type="datetimeFigureOut">
              <a:rPr lang="en-US" smtClean="0"/>
              <a:t>4/20/2018</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12" name="Rectangle 11"/>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28128800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7" name="Title Placeholder 1"/>
          <p:cNvSpPr>
            <a:spLocks noGrp="1"/>
          </p:cNvSpPr>
          <p:nvPr>
            <p:ph type="title"/>
          </p:nvPr>
        </p:nvSpPr>
        <p:spPr>
          <a:xfrm>
            <a:off x="1154954" y="947920"/>
            <a:ext cx="8761413" cy="728480"/>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10999"/>
            <a:ext cx="312916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6" name="Text Placeholder 3"/>
          <p:cNvSpPr>
            <a:spLocks noGrp="1"/>
          </p:cNvSpPr>
          <p:nvPr>
            <p:ph type="body" sz="half" idx="15"/>
          </p:nvPr>
        </p:nvSpPr>
        <p:spPr>
          <a:xfrm>
            <a:off x="1154954" y="3187261"/>
            <a:ext cx="3129168" cy="283979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4512721" y="2610999"/>
            <a:ext cx="314538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9" name="Text Placeholder 3"/>
          <p:cNvSpPr>
            <a:spLocks noGrp="1"/>
          </p:cNvSpPr>
          <p:nvPr>
            <p:ph type="body" sz="half" idx="16"/>
          </p:nvPr>
        </p:nvSpPr>
        <p:spPr>
          <a:xfrm>
            <a:off x="4512721" y="3187261"/>
            <a:ext cx="3145380" cy="283979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886701" y="2603500"/>
            <a:ext cx="3157448" cy="576261"/>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Text Placeholder 3"/>
          <p:cNvSpPr>
            <a:spLocks noGrp="1"/>
          </p:cNvSpPr>
          <p:nvPr>
            <p:ph type="body" sz="half" idx="17"/>
          </p:nvPr>
        </p:nvSpPr>
        <p:spPr>
          <a:xfrm>
            <a:off x="7886700" y="3187261"/>
            <a:ext cx="3161029" cy="2839794"/>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22" name="Straight Connector 21"/>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1ADDA17D-0BEA-4E76-A7FC-F7C188BC48D1}" type="datetimeFigureOut">
              <a:rPr lang="en-US" smtClean="0"/>
              <a:t>4/20/2018</a:t>
            </a:fld>
            <a:endParaRPr lang="en-US" dirty="0"/>
          </a:p>
        </p:txBody>
      </p:sp>
      <p:sp>
        <p:nvSpPr>
          <p:cNvPr id="8" name="Footer Placeholder 7"/>
          <p:cNvSpPr>
            <a:spLocks noGrp="1"/>
          </p:cNvSpPr>
          <p:nvPr>
            <p:ph type="ftr" sz="quarter" idx="11"/>
          </p:nvPr>
        </p:nvSpPr>
        <p:spPr/>
        <p:txBody>
          <a:bodyPr/>
          <a:lstStyle/>
          <a:p>
            <a:r>
              <a:rPr lang="en-US"/>
              <a:t>
              </a:t>
            </a:r>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9851449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20744" cy="576263"/>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9" name="Picture Placeholder 2"/>
          <p:cNvSpPr>
            <a:spLocks noGrp="1" noChangeAspect="1"/>
          </p:cNvSpPr>
          <p:nvPr>
            <p:ph type="pic" idx="15"/>
          </p:nvPr>
        </p:nvSpPr>
        <p:spPr>
          <a:xfrm>
            <a:off x="1334552" y="2611246"/>
            <a:ext cx="2691242" cy="1583764"/>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3" y="5109107"/>
            <a:ext cx="3020745" cy="91794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4568865" y="4532845"/>
            <a:ext cx="30504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0" name="Picture Placeholder 2"/>
          <p:cNvSpPr>
            <a:spLocks noGrp="1" noChangeAspect="1"/>
          </p:cNvSpPr>
          <p:nvPr>
            <p:ph type="pic" idx="21"/>
          </p:nvPr>
        </p:nvSpPr>
        <p:spPr>
          <a:xfrm>
            <a:off x="4748463" y="2642840"/>
            <a:ext cx="2691242" cy="155217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68865" y="5109107"/>
            <a:ext cx="3050438" cy="92140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983434" y="4532845"/>
            <a:ext cx="30504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1" name="Picture Placeholder 2"/>
          <p:cNvSpPr>
            <a:spLocks noGrp="1" noChangeAspect="1"/>
          </p:cNvSpPr>
          <p:nvPr>
            <p:ph type="pic" idx="22"/>
          </p:nvPr>
        </p:nvSpPr>
        <p:spPr>
          <a:xfrm>
            <a:off x="8163031" y="2618992"/>
            <a:ext cx="2691242" cy="1576018"/>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3434" y="5109107"/>
            <a:ext cx="3054127" cy="89634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21" name="Straight Connector 20"/>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6909AC7D-18CA-4236-82B9-D75EB1D66EAE}" type="datetimeFigureOut">
              <a:rPr lang="en-US" smtClean="0"/>
              <a:t>4/20/2018</a:t>
            </a:fld>
            <a:endParaRPr lang="en-US" dirty="0"/>
          </a:p>
        </p:txBody>
      </p:sp>
      <p:sp>
        <p:nvSpPr>
          <p:cNvPr id="8" name="Footer Placeholder 7"/>
          <p:cNvSpPr>
            <a:spLocks noGrp="1"/>
          </p:cNvSpPr>
          <p:nvPr>
            <p:ph type="ftr" sz="quarter" idx="11"/>
          </p:nvPr>
        </p:nvSpPr>
        <p:spPr/>
        <p:txBody>
          <a:bodyPr/>
          <a:lstStyle/>
          <a:p>
            <a:r>
              <a:rPr lang="en-US"/>
              <a:t>
              </a:t>
            </a:r>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77856578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0" name="Title Placeholder 1"/>
          <p:cNvSpPr>
            <a:spLocks noGrp="1"/>
          </p:cNvSpPr>
          <p:nvPr>
            <p:ph type="title"/>
          </p:nvPr>
        </p:nvSpPr>
        <p:spPr>
          <a:xfrm>
            <a:off x="1154954" y="947920"/>
            <a:ext cx="8761413" cy="728480"/>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68300E-C023-45CD-A0BE-EDB7A8C6EA8B}" type="datetimeFigureOut">
              <a:rPr lang="en-US" smtClean="0"/>
              <a:t>4/20/2018</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89868109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3" name="Rectangle 12"/>
            <p:cNvSpPr/>
            <p:nvPr/>
          </p:nvSpPr>
          <p:spPr>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2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97430"/>
            <a:ext cx="1409965" cy="4729626"/>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97429"/>
            <a:ext cx="6247546" cy="472962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B620EAD-E369-4933-8469-ED7764B56A1B}" type="datetimeFigureOut">
              <a:rPr lang="en-US" smtClean="0"/>
              <a:t>4/20/2018</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18" name="Rectangle 17"/>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1362403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0" name="Title Placeholder 1"/>
          <p:cNvSpPr>
            <a:spLocks noGrp="1"/>
          </p:cNvSpPr>
          <p:nvPr>
            <p:ph type="title"/>
          </p:nvPr>
        </p:nvSpPr>
        <p:spPr>
          <a:xfrm>
            <a:off x="1154954" y="947920"/>
            <a:ext cx="8761413" cy="728480"/>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76C0EF2-9919-473B-8215-8616BAF10692}" type="datetimeFigureOut">
              <a:rPr lang="en-US" smtClean="0"/>
              <a:t>4/20/2018</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7954048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10" name="Group 9"/>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Oval 11"/>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8"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9"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6" y="2677644"/>
            <a:ext cx="4351023" cy="2283823"/>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09472EB-AC54-4713-BFC2-BEB621108C63}" type="datetimeFigureOut">
              <a:rPr lang="en-US" smtClean="0"/>
              <a:t>4/20/2018</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15" name="Rectangle 14"/>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2620933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1368" y="2603500"/>
            <a:ext cx="4828744" cy="3416301"/>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1" y="2603500"/>
            <a:ext cx="4825159" cy="3377705"/>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9455A0C-791E-4545-B787-F98AD45CD761}" type="datetimeFigureOut">
              <a:rPr lang="en-US" smtClean="0"/>
              <a:t>4/20/2018</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0957410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36063"/>
            <a:ext cx="482515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54954" y="3212326"/>
            <a:ext cx="4825158" cy="2807476"/>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1" y="2603499"/>
            <a:ext cx="4825160" cy="608825"/>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08712" y="3212327"/>
            <a:ext cx="4825159" cy="2807474"/>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2536B77-F4F4-4427-AC4F-9A623798AD82}" type="datetimeFigureOut">
              <a:rPr lang="en-US" smtClean="0"/>
              <a:t>4/20/2018</a:t>
            </a:fld>
            <a:endParaRPr lang="en-US" dirty="0"/>
          </a:p>
        </p:txBody>
      </p:sp>
      <p:sp>
        <p:nvSpPr>
          <p:cNvPr id="8" name="Footer Placeholder 7"/>
          <p:cNvSpPr>
            <a:spLocks noGrp="1"/>
          </p:cNvSpPr>
          <p:nvPr>
            <p:ph type="ftr" sz="quarter" idx="11"/>
          </p:nvPr>
        </p:nvSpPr>
        <p:spPr/>
        <p:txBody>
          <a:bodyPr/>
          <a:lstStyle/>
          <a:p>
            <a:r>
              <a:rPr lang="en-US"/>
              <a:t>
              </a:t>
            </a:r>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0890106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8BE790C-34EB-4565-8437-CACF4CDB7822}" type="datetimeFigureOut">
              <a:rPr lang="en-US" smtClean="0"/>
              <a:t>4/20/2018</a:t>
            </a:fld>
            <a:endParaRPr lang="en-US" dirty="0"/>
          </a:p>
        </p:txBody>
      </p:sp>
      <p:sp>
        <p:nvSpPr>
          <p:cNvPr id="4" name="Footer Placeholder 3"/>
          <p:cNvSpPr>
            <a:spLocks noGrp="1"/>
          </p:cNvSpPr>
          <p:nvPr>
            <p:ph type="ftr" sz="quarter" idx="11"/>
          </p:nvPr>
        </p:nvSpPr>
        <p:spPr/>
        <p:txBody>
          <a:bodyPr/>
          <a:lstStyle/>
          <a:p>
            <a:r>
              <a:rPr lang="en-US"/>
              <a:t>
              </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5544406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84A4C11-22B8-4A4E-8126-B3AF6B948A8E}" type="datetimeFigureOut">
              <a:rPr lang="en-US" smtClean="0"/>
              <a:t>4/20/2018</a:t>
            </a:fld>
            <a:endParaRPr lang="en-US" dirty="0"/>
          </a:p>
        </p:txBody>
      </p:sp>
      <p:sp>
        <p:nvSpPr>
          <p:cNvPr id="3" name="Footer Placeholder 2"/>
          <p:cNvSpPr>
            <a:spLocks noGrp="1"/>
          </p:cNvSpPr>
          <p:nvPr>
            <p:ph type="ftr" sz="quarter" idx="11"/>
          </p:nvPr>
        </p:nvSpPr>
        <p:spPr/>
        <p:txBody>
          <a:bodyPr/>
          <a:lstStyle/>
          <a:p>
            <a:r>
              <a:rPr lang="en-US"/>
              <a:t>
              </a:t>
            </a:r>
            <a:endParaRPr lang="en-US" dirty="0"/>
          </a:p>
        </p:txBody>
      </p:sp>
      <p:sp>
        <p:nvSpPr>
          <p:cNvPr id="6" name="Rectangle 5"/>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477461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11" name="Group 10"/>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0"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Rectangle 7"/>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5" cy="4572000"/>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5" y="3129280"/>
            <a:ext cx="2793158" cy="2895599"/>
          </a:xfrm>
        </p:spPr>
        <p:txBody>
          <a:bodyPr/>
          <a:lstStyle>
            <a:lvl1pPr marL="0" indent="0">
              <a:buNone/>
              <a:defRPr sz="14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16ED06B6-C816-4861-964D-15A98395707D}" type="datetimeFigureOut">
              <a:rPr lang="en-US" smtClean="0"/>
              <a:t>4/20/2018</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15" name="Rectangle 14"/>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06176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10" name="Group 9"/>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9"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8" name="Rectangle 7"/>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3907" y="1693332"/>
            <a:ext cx="3860259" cy="173566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2" y="1143000"/>
            <a:ext cx="3227192"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bwMode="gray">
          <a:xfrm>
            <a:off x="1154955" y="3657600"/>
            <a:ext cx="3859212" cy="1371600"/>
          </a:xfrm>
        </p:spPr>
        <p:txBody>
          <a:bodyPr>
            <a:normAutofit/>
          </a:bodyPr>
          <a:lstStyle>
            <a:lvl1pPr marL="0" indent="0">
              <a:buNone/>
              <a:defRPr sz="14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00B1A8AB-EA7C-4B1B-9D73-E2551851FABE}" type="datetimeFigureOut">
              <a:rPr lang="en-US" smtClean="0"/>
              <a:t>4/20/2018</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15" name="Rectangle 14"/>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6545493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5" name="Rectangle 14"/>
            <p:cNvSpPr/>
            <p:nvPr/>
          </p:nvSpPr>
          <p:spPr>
            <a:xfrm>
              <a:off x="0" y="0"/>
              <a:ext cx="12192000" cy="6858000"/>
            </a:xfrm>
            <a:prstGeom prst="rect">
              <a:avLst/>
            </a:prstGeom>
            <a:blipFill>
              <a:blip r:embed="rId19">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41" name="Oval 40"/>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39" name="Oval 3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38" name="Oval 3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49" name="Oval 48"/>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6"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9"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47920"/>
            <a:ext cx="8761413" cy="728480"/>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561110" y="6391839"/>
            <a:ext cx="3859795" cy="304801"/>
          </a:xfrm>
          <a:prstGeom prst="rect">
            <a:avLst/>
          </a:prstGeom>
        </p:spPr>
        <p:txBody>
          <a:bodyPr vert="horz" lIns="91440" tIns="45720" rIns="91440" bIns="45720" rtlCol="0" anchor="ctr"/>
          <a:lstStyle>
            <a:lvl1pPr algn="l">
              <a:defRPr sz="1000" b="1" i="0">
                <a:solidFill>
                  <a:schemeClr val="accent1"/>
                </a:solidFill>
              </a:defRPr>
            </a:lvl1pPr>
          </a:lstStyle>
          <a:p>
            <a:r>
              <a:rPr lang="en-US"/>
              <a:t>
              </a:t>
            </a:r>
            <a:endParaRPr lang="en-US" dirty="0"/>
          </a:p>
        </p:txBody>
      </p:sp>
      <p:sp>
        <p:nvSpPr>
          <p:cNvPr id="4" name="Date Placeholder 3"/>
          <p:cNvSpPr>
            <a:spLocks noGrp="1"/>
          </p:cNvSpPr>
          <p:nvPr>
            <p:ph type="dt" sz="half" idx="2"/>
          </p:nvPr>
        </p:nvSpPr>
        <p:spPr>
          <a:xfrm>
            <a:off x="10650938" y="6394407"/>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90786BE5-D2A3-4BF0-8B30-D7403E61B3DC}" type="datetimeFigureOut">
              <a:rPr lang="en-US" smtClean="0"/>
              <a:t>4/20/2018</a:t>
            </a:fld>
            <a:endParaRPr lang="en-US" dirty="0"/>
          </a:p>
        </p:txBody>
      </p:sp>
      <p:sp>
        <p:nvSpPr>
          <p:cNvPr id="20" name="Rectangle 19"/>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416099358"/>
      </p:ext>
    </p:extLst>
  </p:cSld>
  <p:clrMap bg1="lt1" tx1="dk1" bg2="lt2" tx2="dk2" accent1="accent1" accent2="accent2" accent3="accent3" accent4="accent4" accent5="accent5" accent6="accent6" hlink="hlink" folHlink="folHlink"/>
  <p:sldLayoutIdLst>
    <p:sldLayoutId id="2147483744" r:id="rId1"/>
    <p:sldLayoutId id="2147483745" r:id="rId2"/>
    <p:sldLayoutId id="2147483746" r:id="rId3"/>
    <p:sldLayoutId id="2147483747" r:id="rId4"/>
    <p:sldLayoutId id="2147483748" r:id="rId5"/>
    <p:sldLayoutId id="2147483749" r:id="rId6"/>
    <p:sldLayoutId id="2147483750" r:id="rId7"/>
    <p:sldLayoutId id="2147483751" r:id="rId8"/>
    <p:sldLayoutId id="2147483752" r:id="rId9"/>
    <p:sldLayoutId id="2147483753" r:id="rId10"/>
    <p:sldLayoutId id="2147483754" r:id="rId11"/>
    <p:sldLayoutId id="2147483755" r:id="rId12"/>
    <p:sldLayoutId id="2147483756" r:id="rId13"/>
    <p:sldLayoutId id="2147483757" r:id="rId14"/>
    <p:sldLayoutId id="2147483758" r:id="rId15"/>
    <p:sldLayoutId id="2147483759" r:id="rId16"/>
    <p:sldLayoutId id="2147483760" r:id="rId17"/>
  </p:sldLayoutIdLst>
  <p:hf sldNum="0" hdr="0" ftr="0" dt="0"/>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image" Target="../media/image6.tiff"/><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57972" y="1316182"/>
            <a:ext cx="9914827" cy="2879308"/>
          </a:xfrm>
        </p:spPr>
        <p:txBody>
          <a:bodyPr/>
          <a:lstStyle/>
          <a:p>
            <a:r>
              <a:rPr lang="en-US" sz="4000" dirty="0"/>
              <a:t>Modeling Memory: Exploring the Relationship Between Word Overlap and Single Word Norms When Predicting Judgments and Recall</a:t>
            </a:r>
          </a:p>
        </p:txBody>
      </p:sp>
      <p:sp>
        <p:nvSpPr>
          <p:cNvPr id="3" name="Subtitle 2"/>
          <p:cNvSpPr>
            <a:spLocks noGrp="1"/>
          </p:cNvSpPr>
          <p:nvPr>
            <p:ph type="subTitle" idx="1"/>
          </p:nvPr>
        </p:nvSpPr>
        <p:spPr/>
        <p:txBody>
          <a:bodyPr>
            <a:noAutofit/>
          </a:bodyPr>
          <a:lstStyle/>
          <a:p>
            <a:r>
              <a:rPr lang="en-US" sz="2000" dirty="0">
                <a:solidFill>
                  <a:schemeClr val="bg1"/>
                </a:solidFill>
              </a:rPr>
              <a:t>Nicholas P. Maxwell</a:t>
            </a:r>
          </a:p>
        </p:txBody>
      </p:sp>
    </p:spTree>
    <p:extLst>
      <p:ext uri="{BB962C8B-B14F-4D97-AF65-F5344CB8AC3E}">
        <p14:creationId xmlns:p14="http://schemas.microsoft.com/office/powerpoint/2010/main" val="41508397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Study Design – Experiment One</a:t>
            </a:r>
          </a:p>
        </p:txBody>
      </p:sp>
      <p:sp>
        <p:nvSpPr>
          <p:cNvPr id="4" name="Text Placeholder 3"/>
          <p:cNvSpPr>
            <a:spLocks noGrp="1"/>
          </p:cNvSpPr>
          <p:nvPr>
            <p:ph type="body" idx="1"/>
          </p:nvPr>
        </p:nvSpPr>
        <p:spPr/>
        <p:txBody>
          <a:bodyPr/>
          <a:lstStyle/>
          <a:p>
            <a:r>
              <a:rPr lang="en-US" u="sng" dirty="0">
                <a:solidFill>
                  <a:schemeClr val="tx1"/>
                </a:solidFill>
              </a:rPr>
              <a:t>IVs</a:t>
            </a:r>
          </a:p>
        </p:txBody>
      </p:sp>
      <p:sp>
        <p:nvSpPr>
          <p:cNvPr id="3" name="Content Placeholder 2"/>
          <p:cNvSpPr>
            <a:spLocks noGrp="1"/>
          </p:cNvSpPr>
          <p:nvPr>
            <p:ph sz="half" idx="2"/>
          </p:nvPr>
        </p:nvSpPr>
        <p:spPr>
          <a:xfrm>
            <a:off x="386080" y="3198448"/>
            <a:ext cx="6400800" cy="2843784"/>
          </a:xfrm>
        </p:spPr>
        <p:txBody>
          <a:bodyPr>
            <a:normAutofit/>
          </a:bodyPr>
          <a:lstStyle/>
          <a:p>
            <a:pPr lvl="1"/>
            <a:r>
              <a:rPr lang="en-US" sz="2400" dirty="0">
                <a:solidFill>
                  <a:schemeClr val="tx1"/>
                </a:solidFill>
              </a:rPr>
              <a:t>Judgment type (control)</a:t>
            </a:r>
          </a:p>
          <a:p>
            <a:pPr lvl="1"/>
            <a:r>
              <a:rPr lang="en-US" sz="2400" dirty="0">
                <a:solidFill>
                  <a:schemeClr val="tx1"/>
                </a:solidFill>
              </a:rPr>
              <a:t>Associative Strength (FSG)</a:t>
            </a:r>
          </a:p>
          <a:p>
            <a:pPr lvl="1"/>
            <a:r>
              <a:rPr lang="en-US" sz="2400" dirty="0">
                <a:solidFill>
                  <a:schemeClr val="tx1"/>
                </a:solidFill>
              </a:rPr>
              <a:t>Semantic Strength (COS)</a:t>
            </a:r>
          </a:p>
          <a:p>
            <a:pPr lvl="1"/>
            <a:r>
              <a:rPr lang="en-US" sz="2400" dirty="0">
                <a:solidFill>
                  <a:schemeClr val="tx1"/>
                </a:solidFill>
              </a:rPr>
              <a:t>Thematic Strength (LSA)</a:t>
            </a:r>
          </a:p>
          <a:p>
            <a:pPr lvl="1"/>
            <a:r>
              <a:rPr lang="en-US" sz="2400" dirty="0">
                <a:solidFill>
                  <a:schemeClr val="tx1"/>
                </a:solidFill>
              </a:rPr>
              <a:t>Interactions</a:t>
            </a:r>
          </a:p>
        </p:txBody>
      </p:sp>
      <p:sp>
        <p:nvSpPr>
          <p:cNvPr id="5" name="Text Placeholder 4"/>
          <p:cNvSpPr>
            <a:spLocks noGrp="1"/>
          </p:cNvSpPr>
          <p:nvPr>
            <p:ph type="body" sz="quarter" idx="3"/>
          </p:nvPr>
        </p:nvSpPr>
        <p:spPr/>
        <p:txBody>
          <a:bodyPr/>
          <a:lstStyle/>
          <a:p>
            <a:r>
              <a:rPr lang="en-US" dirty="0">
                <a:solidFill>
                  <a:schemeClr val="tx1"/>
                </a:solidFill>
              </a:rPr>
              <a:t>	</a:t>
            </a:r>
            <a:r>
              <a:rPr lang="en-US" u="sng" dirty="0">
                <a:solidFill>
                  <a:schemeClr val="tx1"/>
                </a:solidFill>
              </a:rPr>
              <a:t>DVs</a:t>
            </a:r>
          </a:p>
        </p:txBody>
      </p:sp>
      <p:sp>
        <p:nvSpPr>
          <p:cNvPr id="6" name="Content Placeholder 5"/>
          <p:cNvSpPr>
            <a:spLocks noGrp="1"/>
          </p:cNvSpPr>
          <p:nvPr>
            <p:ph sz="quarter" idx="4"/>
          </p:nvPr>
        </p:nvSpPr>
        <p:spPr>
          <a:xfrm>
            <a:off x="5902960" y="3187921"/>
            <a:ext cx="5130911" cy="2854311"/>
          </a:xfrm>
        </p:spPr>
        <p:txBody>
          <a:bodyPr>
            <a:normAutofit/>
          </a:bodyPr>
          <a:lstStyle/>
          <a:p>
            <a:pPr lvl="1"/>
            <a:r>
              <a:rPr lang="en-US" sz="2400" dirty="0">
                <a:solidFill>
                  <a:schemeClr val="tx1"/>
                </a:solidFill>
              </a:rPr>
              <a:t>Recall Score</a:t>
            </a:r>
          </a:p>
          <a:p>
            <a:pPr lvl="1"/>
            <a:r>
              <a:rPr lang="en-US" sz="2400" dirty="0">
                <a:solidFill>
                  <a:schemeClr val="tx1"/>
                </a:solidFill>
              </a:rPr>
              <a:t>Judgment Value</a:t>
            </a:r>
          </a:p>
        </p:txBody>
      </p:sp>
    </p:spTree>
    <p:extLst>
      <p:ext uri="{BB962C8B-B14F-4D97-AF65-F5344CB8AC3E}">
        <p14:creationId xmlns:p14="http://schemas.microsoft.com/office/powerpoint/2010/main" val="31558031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Study Design – Experiment Two</a:t>
            </a:r>
          </a:p>
        </p:txBody>
      </p:sp>
      <p:sp>
        <p:nvSpPr>
          <p:cNvPr id="4" name="Text Placeholder 3"/>
          <p:cNvSpPr>
            <a:spLocks noGrp="1"/>
          </p:cNvSpPr>
          <p:nvPr>
            <p:ph type="body" idx="1"/>
          </p:nvPr>
        </p:nvSpPr>
        <p:spPr/>
        <p:txBody>
          <a:bodyPr/>
          <a:lstStyle/>
          <a:p>
            <a:r>
              <a:rPr lang="en-US" u="sng" dirty="0">
                <a:solidFill>
                  <a:schemeClr val="tx1"/>
                </a:solidFill>
              </a:rPr>
              <a:t>IVs</a:t>
            </a:r>
          </a:p>
        </p:txBody>
      </p:sp>
      <p:sp>
        <p:nvSpPr>
          <p:cNvPr id="3" name="Content Placeholder 2"/>
          <p:cNvSpPr>
            <a:spLocks noGrp="1"/>
          </p:cNvSpPr>
          <p:nvPr>
            <p:ph sz="half" idx="2"/>
          </p:nvPr>
        </p:nvSpPr>
        <p:spPr>
          <a:xfrm>
            <a:off x="386080" y="3198448"/>
            <a:ext cx="6400800" cy="2843784"/>
          </a:xfrm>
        </p:spPr>
        <p:txBody>
          <a:bodyPr>
            <a:normAutofit lnSpcReduction="10000"/>
          </a:bodyPr>
          <a:lstStyle/>
          <a:p>
            <a:pPr lvl="1"/>
            <a:r>
              <a:rPr lang="en-US" sz="2400" dirty="0">
                <a:solidFill>
                  <a:schemeClr val="tx1"/>
                </a:solidFill>
              </a:rPr>
              <a:t>Judgment type (control)</a:t>
            </a:r>
          </a:p>
          <a:p>
            <a:pPr lvl="1"/>
            <a:r>
              <a:rPr lang="en-US" sz="2400" dirty="0">
                <a:solidFill>
                  <a:schemeClr val="tx1"/>
                </a:solidFill>
              </a:rPr>
              <a:t>Associative Strength (FSG)</a:t>
            </a:r>
          </a:p>
          <a:p>
            <a:pPr lvl="1"/>
            <a:r>
              <a:rPr lang="en-US" sz="2400" dirty="0">
                <a:solidFill>
                  <a:schemeClr val="tx1"/>
                </a:solidFill>
              </a:rPr>
              <a:t>Semantic Strength (COS)</a:t>
            </a:r>
          </a:p>
          <a:p>
            <a:pPr lvl="1"/>
            <a:r>
              <a:rPr lang="en-US" sz="2400" dirty="0">
                <a:solidFill>
                  <a:schemeClr val="tx1"/>
                </a:solidFill>
              </a:rPr>
              <a:t>Thematic Strength (LSA)</a:t>
            </a:r>
          </a:p>
          <a:p>
            <a:pPr lvl="1"/>
            <a:r>
              <a:rPr lang="en-US" sz="2400" dirty="0">
                <a:solidFill>
                  <a:schemeClr val="tx1"/>
                </a:solidFill>
              </a:rPr>
              <a:t>Interactions</a:t>
            </a:r>
          </a:p>
          <a:p>
            <a:pPr lvl="1"/>
            <a:r>
              <a:rPr lang="en-US" sz="2400" b="1" dirty="0">
                <a:solidFill>
                  <a:schemeClr val="tx1"/>
                </a:solidFill>
              </a:rPr>
              <a:t>Single Word Norms</a:t>
            </a:r>
          </a:p>
        </p:txBody>
      </p:sp>
      <p:sp>
        <p:nvSpPr>
          <p:cNvPr id="5" name="Text Placeholder 4"/>
          <p:cNvSpPr>
            <a:spLocks noGrp="1"/>
          </p:cNvSpPr>
          <p:nvPr>
            <p:ph type="body" sz="quarter" idx="3"/>
          </p:nvPr>
        </p:nvSpPr>
        <p:spPr/>
        <p:txBody>
          <a:bodyPr/>
          <a:lstStyle/>
          <a:p>
            <a:r>
              <a:rPr lang="en-US" dirty="0">
                <a:solidFill>
                  <a:schemeClr val="tx1"/>
                </a:solidFill>
              </a:rPr>
              <a:t>	</a:t>
            </a:r>
            <a:r>
              <a:rPr lang="en-US" u="sng" dirty="0">
                <a:solidFill>
                  <a:schemeClr val="tx1"/>
                </a:solidFill>
              </a:rPr>
              <a:t>DVs</a:t>
            </a:r>
          </a:p>
        </p:txBody>
      </p:sp>
      <p:sp>
        <p:nvSpPr>
          <p:cNvPr id="6" name="Content Placeholder 5"/>
          <p:cNvSpPr>
            <a:spLocks noGrp="1"/>
          </p:cNvSpPr>
          <p:nvPr>
            <p:ph sz="quarter" idx="4"/>
          </p:nvPr>
        </p:nvSpPr>
        <p:spPr>
          <a:xfrm>
            <a:off x="5902960" y="3187921"/>
            <a:ext cx="5130911" cy="2854311"/>
          </a:xfrm>
        </p:spPr>
        <p:txBody>
          <a:bodyPr>
            <a:normAutofit lnSpcReduction="10000"/>
          </a:bodyPr>
          <a:lstStyle/>
          <a:p>
            <a:pPr lvl="1"/>
            <a:r>
              <a:rPr lang="en-US" sz="2400" dirty="0">
                <a:solidFill>
                  <a:schemeClr val="tx1"/>
                </a:solidFill>
              </a:rPr>
              <a:t>Recall Score</a:t>
            </a:r>
          </a:p>
          <a:p>
            <a:pPr lvl="1"/>
            <a:r>
              <a:rPr lang="en-US" sz="2400" dirty="0">
                <a:solidFill>
                  <a:schemeClr val="tx1"/>
                </a:solidFill>
              </a:rPr>
              <a:t>Judgment Value</a:t>
            </a:r>
          </a:p>
        </p:txBody>
      </p:sp>
    </p:spTree>
    <p:extLst>
      <p:ext uri="{BB962C8B-B14F-4D97-AF65-F5344CB8AC3E}">
        <p14:creationId xmlns:p14="http://schemas.microsoft.com/office/powerpoint/2010/main" val="15899081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7F1F76-7011-420E-B060-6686B3B01E46}"/>
              </a:ext>
            </a:extLst>
          </p:cNvPr>
          <p:cNvSpPr>
            <a:spLocks noGrp="1"/>
          </p:cNvSpPr>
          <p:nvPr>
            <p:ph type="title"/>
          </p:nvPr>
        </p:nvSpPr>
        <p:spPr/>
        <p:txBody>
          <a:bodyPr/>
          <a:lstStyle/>
          <a:p>
            <a:r>
              <a:rPr lang="en-US" dirty="0"/>
              <a:t>Single Word Norms</a:t>
            </a:r>
          </a:p>
        </p:txBody>
      </p:sp>
      <p:sp>
        <p:nvSpPr>
          <p:cNvPr id="6" name="Content Placeholder 5">
            <a:extLst>
              <a:ext uri="{FF2B5EF4-FFF2-40B4-BE49-F238E27FC236}">
                <a16:creationId xmlns:a16="http://schemas.microsoft.com/office/drawing/2014/main" id="{181997E7-9C7E-479E-B8DE-672435FF8B78}"/>
              </a:ext>
            </a:extLst>
          </p:cNvPr>
          <p:cNvSpPr>
            <a:spLocks noGrp="1"/>
          </p:cNvSpPr>
          <p:nvPr>
            <p:ph type="body" idx="1"/>
          </p:nvPr>
        </p:nvSpPr>
        <p:spPr>
          <a:xfrm>
            <a:off x="802857" y="2603499"/>
            <a:ext cx="3129168" cy="576262"/>
          </a:xfrm>
        </p:spPr>
        <p:txBody>
          <a:bodyPr/>
          <a:lstStyle/>
          <a:p>
            <a:pPr algn="ctr"/>
            <a:r>
              <a:rPr lang="en-US" dirty="0"/>
              <a:t>Lexical Properties</a:t>
            </a:r>
          </a:p>
        </p:txBody>
      </p:sp>
      <p:sp>
        <p:nvSpPr>
          <p:cNvPr id="5" name="Text Placeholder 4">
            <a:extLst>
              <a:ext uri="{FF2B5EF4-FFF2-40B4-BE49-F238E27FC236}">
                <a16:creationId xmlns:a16="http://schemas.microsoft.com/office/drawing/2014/main" id="{EFCD30B2-BB6A-4432-880F-7991E2A7A02C}"/>
              </a:ext>
            </a:extLst>
          </p:cNvPr>
          <p:cNvSpPr>
            <a:spLocks noGrp="1"/>
          </p:cNvSpPr>
          <p:nvPr>
            <p:ph type="body" sz="half" idx="15"/>
          </p:nvPr>
        </p:nvSpPr>
        <p:spPr>
          <a:xfrm>
            <a:off x="450761" y="3187261"/>
            <a:ext cx="3833361" cy="2839796"/>
          </a:xfrm>
        </p:spPr>
        <p:txBody>
          <a:bodyPr>
            <a:normAutofit/>
          </a:bodyPr>
          <a:lstStyle/>
          <a:p>
            <a:pPr marL="1257300" lvl="2" indent="-342900">
              <a:buFont typeface="Arial" panose="020B0604020202020204" pitchFamily="34" charset="0"/>
              <a:buChar char="•"/>
            </a:pPr>
            <a:r>
              <a:rPr lang="en-US" sz="2200" dirty="0">
                <a:solidFill>
                  <a:schemeClr val="tx1"/>
                </a:solidFill>
              </a:rPr>
              <a:t>Length</a:t>
            </a:r>
          </a:p>
          <a:p>
            <a:pPr marL="1257300" lvl="2" indent="-342900">
              <a:buFont typeface="Arial" panose="020B0604020202020204" pitchFamily="34" charset="0"/>
              <a:buChar char="•"/>
            </a:pPr>
            <a:r>
              <a:rPr lang="en-US" sz="2200" dirty="0">
                <a:solidFill>
                  <a:schemeClr val="tx1"/>
                </a:solidFill>
              </a:rPr>
              <a:t>Frequency</a:t>
            </a:r>
          </a:p>
          <a:p>
            <a:pPr marL="1257300" lvl="2" indent="-342900">
              <a:buFont typeface="Arial" panose="020B0604020202020204" pitchFamily="34" charset="0"/>
              <a:buChar char="•"/>
            </a:pPr>
            <a:r>
              <a:rPr lang="en-US" sz="2200" dirty="0">
                <a:solidFill>
                  <a:schemeClr val="tx1"/>
                </a:solidFill>
              </a:rPr>
              <a:t>Phonemes</a:t>
            </a:r>
          </a:p>
          <a:p>
            <a:pPr marL="1257300" lvl="2" indent="-342900">
              <a:buFont typeface="Arial" panose="020B0604020202020204" pitchFamily="34" charset="0"/>
              <a:buChar char="•"/>
            </a:pPr>
            <a:r>
              <a:rPr lang="en-US" sz="2200" dirty="0">
                <a:solidFill>
                  <a:schemeClr val="tx1"/>
                </a:solidFill>
              </a:rPr>
              <a:t>Morphemes</a:t>
            </a:r>
          </a:p>
          <a:p>
            <a:pPr marL="1257300" lvl="2" indent="-342900">
              <a:buFont typeface="Arial" panose="020B0604020202020204" pitchFamily="34" charset="0"/>
              <a:buChar char="•"/>
            </a:pPr>
            <a:r>
              <a:rPr lang="en-US" sz="2200" dirty="0">
                <a:solidFill>
                  <a:schemeClr val="tx1"/>
                </a:solidFill>
              </a:rPr>
              <a:t>Syllables</a:t>
            </a:r>
          </a:p>
          <a:p>
            <a:endParaRPr lang="en-US" dirty="0"/>
          </a:p>
        </p:txBody>
      </p:sp>
      <p:sp>
        <p:nvSpPr>
          <p:cNvPr id="3" name="Text Placeholder 2">
            <a:extLst>
              <a:ext uri="{FF2B5EF4-FFF2-40B4-BE49-F238E27FC236}">
                <a16:creationId xmlns:a16="http://schemas.microsoft.com/office/drawing/2014/main" id="{9706F5DD-DAEE-4D48-8624-0C6D47C27077}"/>
              </a:ext>
            </a:extLst>
          </p:cNvPr>
          <p:cNvSpPr>
            <a:spLocks noGrp="1"/>
          </p:cNvSpPr>
          <p:nvPr>
            <p:ph type="body" sz="quarter" idx="3"/>
          </p:nvPr>
        </p:nvSpPr>
        <p:spPr/>
        <p:txBody>
          <a:bodyPr/>
          <a:lstStyle/>
          <a:p>
            <a:pPr algn="ctr"/>
            <a:r>
              <a:rPr lang="en-US" dirty="0"/>
              <a:t>Rated Properties</a:t>
            </a:r>
          </a:p>
        </p:txBody>
      </p:sp>
      <p:sp>
        <p:nvSpPr>
          <p:cNvPr id="7" name="Text Placeholder 6">
            <a:extLst>
              <a:ext uri="{FF2B5EF4-FFF2-40B4-BE49-F238E27FC236}">
                <a16:creationId xmlns:a16="http://schemas.microsoft.com/office/drawing/2014/main" id="{D9EDB427-B3CF-454C-8E3E-68FAD08134AE}"/>
              </a:ext>
            </a:extLst>
          </p:cNvPr>
          <p:cNvSpPr>
            <a:spLocks noGrp="1"/>
          </p:cNvSpPr>
          <p:nvPr>
            <p:ph type="body" sz="half" idx="16"/>
          </p:nvPr>
        </p:nvSpPr>
        <p:spPr>
          <a:xfrm>
            <a:off x="3939040" y="3179761"/>
            <a:ext cx="3833360" cy="2839795"/>
          </a:xfrm>
        </p:spPr>
        <p:txBody>
          <a:bodyPr>
            <a:normAutofit/>
          </a:bodyPr>
          <a:lstStyle/>
          <a:p>
            <a:pPr marL="1257300" lvl="2" indent="-342900">
              <a:buFont typeface="Arial" panose="020B0604020202020204" pitchFamily="34" charset="0"/>
              <a:buChar char="•"/>
            </a:pPr>
            <a:r>
              <a:rPr lang="en-US" sz="2200" dirty="0">
                <a:solidFill>
                  <a:schemeClr val="tx1"/>
                </a:solidFill>
              </a:rPr>
              <a:t>Age of Acquisition</a:t>
            </a:r>
          </a:p>
          <a:p>
            <a:pPr marL="1257300" lvl="2" indent="-342900">
              <a:buFont typeface="Arial" panose="020B0604020202020204" pitchFamily="34" charset="0"/>
              <a:buChar char="•"/>
            </a:pPr>
            <a:r>
              <a:rPr lang="en-US" sz="2200" dirty="0">
                <a:solidFill>
                  <a:schemeClr val="tx1"/>
                </a:solidFill>
              </a:rPr>
              <a:t>Imageability</a:t>
            </a:r>
          </a:p>
          <a:p>
            <a:pPr marL="1257300" lvl="2" indent="-342900">
              <a:buFont typeface="Arial" panose="020B0604020202020204" pitchFamily="34" charset="0"/>
              <a:buChar char="•"/>
            </a:pPr>
            <a:r>
              <a:rPr lang="en-US" sz="2200" dirty="0">
                <a:solidFill>
                  <a:schemeClr val="tx1"/>
                </a:solidFill>
              </a:rPr>
              <a:t>Concreteness</a:t>
            </a:r>
          </a:p>
          <a:p>
            <a:pPr marL="1257300" lvl="2" indent="-342900">
              <a:buFont typeface="Arial" panose="020B0604020202020204" pitchFamily="34" charset="0"/>
              <a:buChar char="•"/>
            </a:pPr>
            <a:r>
              <a:rPr lang="en-US" sz="2200" dirty="0">
                <a:solidFill>
                  <a:schemeClr val="tx1"/>
                </a:solidFill>
              </a:rPr>
              <a:t>Valence</a:t>
            </a:r>
          </a:p>
          <a:p>
            <a:pPr marL="1257300" lvl="2" indent="-342900">
              <a:buFont typeface="Arial" panose="020B0604020202020204" pitchFamily="34" charset="0"/>
              <a:buChar char="•"/>
            </a:pPr>
            <a:r>
              <a:rPr lang="en-US" sz="2200" dirty="0">
                <a:solidFill>
                  <a:schemeClr val="tx1"/>
                </a:solidFill>
              </a:rPr>
              <a:t>Familiarity</a:t>
            </a:r>
          </a:p>
          <a:p>
            <a:endParaRPr lang="en-US" dirty="0"/>
          </a:p>
        </p:txBody>
      </p:sp>
      <p:sp>
        <p:nvSpPr>
          <p:cNvPr id="4" name="Text Placeholder 3">
            <a:extLst>
              <a:ext uri="{FF2B5EF4-FFF2-40B4-BE49-F238E27FC236}">
                <a16:creationId xmlns:a16="http://schemas.microsoft.com/office/drawing/2014/main" id="{8CBF71FF-E34E-4ECA-861F-AF54A2D4D6B3}"/>
              </a:ext>
            </a:extLst>
          </p:cNvPr>
          <p:cNvSpPr>
            <a:spLocks noGrp="1"/>
          </p:cNvSpPr>
          <p:nvPr>
            <p:ph type="body" sz="quarter" idx="13"/>
          </p:nvPr>
        </p:nvSpPr>
        <p:spPr>
          <a:xfrm>
            <a:off x="7818801" y="2557106"/>
            <a:ext cx="3627012" cy="576261"/>
          </a:xfrm>
        </p:spPr>
        <p:txBody>
          <a:bodyPr/>
          <a:lstStyle/>
          <a:p>
            <a:r>
              <a:rPr lang="en-US" dirty="0"/>
              <a:t>Neighborhood Connections</a:t>
            </a:r>
          </a:p>
        </p:txBody>
      </p:sp>
      <p:sp>
        <p:nvSpPr>
          <p:cNvPr id="8" name="Text Placeholder 7">
            <a:extLst>
              <a:ext uri="{FF2B5EF4-FFF2-40B4-BE49-F238E27FC236}">
                <a16:creationId xmlns:a16="http://schemas.microsoft.com/office/drawing/2014/main" id="{686BD3C9-88F0-4998-B0AF-D183C4392C14}"/>
              </a:ext>
            </a:extLst>
          </p:cNvPr>
          <p:cNvSpPr>
            <a:spLocks noGrp="1"/>
          </p:cNvSpPr>
          <p:nvPr>
            <p:ph type="body" sz="half" idx="17"/>
          </p:nvPr>
        </p:nvSpPr>
        <p:spPr>
          <a:xfrm>
            <a:off x="7281393" y="3133367"/>
            <a:ext cx="4232320" cy="3280312"/>
          </a:xfrm>
        </p:spPr>
        <p:txBody>
          <a:bodyPr>
            <a:normAutofit/>
          </a:bodyPr>
          <a:lstStyle/>
          <a:p>
            <a:pPr marL="1257300" lvl="2" indent="-342900">
              <a:buFont typeface="Arial" panose="020B0604020202020204" pitchFamily="34" charset="0"/>
              <a:buChar char="•"/>
            </a:pPr>
            <a:r>
              <a:rPr lang="en-US" sz="2200" dirty="0">
                <a:solidFill>
                  <a:schemeClr val="tx1"/>
                </a:solidFill>
              </a:rPr>
              <a:t>Cue and Target Set Sizes</a:t>
            </a:r>
          </a:p>
          <a:p>
            <a:pPr marL="1257300" lvl="2" indent="-342900">
              <a:buFont typeface="Arial" panose="020B0604020202020204" pitchFamily="34" charset="0"/>
              <a:buChar char="•"/>
            </a:pPr>
            <a:r>
              <a:rPr lang="en-US" sz="2200" dirty="0">
                <a:solidFill>
                  <a:schemeClr val="tx1"/>
                </a:solidFill>
              </a:rPr>
              <a:t>Feature Set Size</a:t>
            </a:r>
          </a:p>
          <a:p>
            <a:pPr marL="1257300" lvl="2" indent="-342900">
              <a:buFont typeface="Arial" panose="020B0604020202020204" pitchFamily="34" charset="0"/>
              <a:buChar char="•"/>
            </a:pPr>
            <a:r>
              <a:rPr lang="en-US" sz="2200" dirty="0">
                <a:solidFill>
                  <a:schemeClr val="tx1"/>
                </a:solidFill>
              </a:rPr>
              <a:t>Cosine Connectedness</a:t>
            </a:r>
          </a:p>
          <a:p>
            <a:pPr marL="1257300" lvl="2" indent="-342900">
              <a:buFont typeface="Arial" panose="020B0604020202020204" pitchFamily="34" charset="0"/>
              <a:buChar char="•"/>
            </a:pPr>
            <a:r>
              <a:rPr lang="en-US" sz="2200" dirty="0">
                <a:solidFill>
                  <a:schemeClr val="tx1"/>
                </a:solidFill>
              </a:rPr>
              <a:t>Orthographic neighborhood</a:t>
            </a:r>
          </a:p>
          <a:p>
            <a:pPr marL="1257300" lvl="2" indent="-342900">
              <a:buFont typeface="Arial" panose="020B0604020202020204" pitchFamily="34" charset="0"/>
              <a:buChar char="•"/>
            </a:pPr>
            <a:r>
              <a:rPr lang="en-US" sz="2200" dirty="0">
                <a:solidFill>
                  <a:schemeClr val="tx1"/>
                </a:solidFill>
              </a:rPr>
              <a:t>Phonographic neighborhood</a:t>
            </a:r>
          </a:p>
          <a:p>
            <a:endParaRPr lang="en-US" dirty="0"/>
          </a:p>
        </p:txBody>
      </p:sp>
    </p:spTree>
    <p:extLst>
      <p:ext uri="{BB962C8B-B14F-4D97-AF65-F5344CB8AC3E}">
        <p14:creationId xmlns:p14="http://schemas.microsoft.com/office/powerpoint/2010/main" val="37540149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64381B7-F517-47BF-9375-A74469732B62}"/>
              </a:ext>
            </a:extLst>
          </p:cNvPr>
          <p:cNvSpPr>
            <a:spLocks noGrp="1"/>
          </p:cNvSpPr>
          <p:nvPr>
            <p:ph type="ctrTitle"/>
          </p:nvPr>
        </p:nvSpPr>
        <p:spPr/>
        <p:txBody>
          <a:bodyPr/>
          <a:lstStyle/>
          <a:p>
            <a:r>
              <a:rPr lang="en-US" dirty="0"/>
              <a:t>Data Processing</a:t>
            </a:r>
          </a:p>
        </p:txBody>
      </p:sp>
      <p:sp>
        <p:nvSpPr>
          <p:cNvPr id="7" name="Subtitle 6">
            <a:extLst>
              <a:ext uri="{FF2B5EF4-FFF2-40B4-BE49-F238E27FC236}">
                <a16:creationId xmlns:a16="http://schemas.microsoft.com/office/drawing/2014/main" id="{663BF15A-373E-4C78-8380-190E891F8C37}"/>
              </a:ext>
            </a:extLst>
          </p:cNvPr>
          <p:cNvSpPr>
            <a:spLocks noGrp="1"/>
          </p:cNvSpPr>
          <p:nvPr>
            <p:ph type="subTitle" idx="1"/>
          </p:nvPr>
        </p:nvSpPr>
        <p:spPr/>
        <p:txBody>
          <a:bodyPr>
            <a:normAutofit/>
          </a:bodyPr>
          <a:lstStyle/>
          <a:p>
            <a:r>
              <a:rPr lang="en-US" sz="2000" dirty="0">
                <a:solidFill>
                  <a:schemeClr val="bg1"/>
                </a:solidFill>
              </a:rPr>
              <a:t>And descriptive statistics</a:t>
            </a:r>
          </a:p>
        </p:txBody>
      </p:sp>
    </p:spTree>
    <p:extLst>
      <p:ext uri="{BB962C8B-B14F-4D97-AF65-F5344CB8AC3E}">
        <p14:creationId xmlns:p14="http://schemas.microsoft.com/office/powerpoint/2010/main" val="19930884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0C1590-7E3B-4D71-88F3-D4EED580062C}"/>
              </a:ext>
            </a:extLst>
          </p:cNvPr>
          <p:cNvSpPr>
            <a:spLocks noGrp="1"/>
          </p:cNvSpPr>
          <p:nvPr>
            <p:ph type="title"/>
          </p:nvPr>
        </p:nvSpPr>
        <p:spPr/>
        <p:txBody>
          <a:bodyPr/>
          <a:lstStyle/>
          <a:p>
            <a:r>
              <a:rPr lang="en-US" dirty="0"/>
              <a:t>Analysis – Experiment One</a:t>
            </a:r>
          </a:p>
        </p:txBody>
      </p:sp>
      <p:sp>
        <p:nvSpPr>
          <p:cNvPr id="3" name="Content Placeholder 2">
            <a:extLst>
              <a:ext uri="{FF2B5EF4-FFF2-40B4-BE49-F238E27FC236}">
                <a16:creationId xmlns:a16="http://schemas.microsoft.com/office/drawing/2014/main" id="{19AEE749-DE34-48F8-AF18-97A34208AA00}"/>
              </a:ext>
            </a:extLst>
          </p:cNvPr>
          <p:cNvSpPr>
            <a:spLocks noGrp="1"/>
          </p:cNvSpPr>
          <p:nvPr>
            <p:ph idx="1"/>
          </p:nvPr>
        </p:nvSpPr>
        <p:spPr/>
        <p:txBody>
          <a:bodyPr>
            <a:normAutofit fontScale="92500" lnSpcReduction="10000"/>
          </a:bodyPr>
          <a:lstStyle/>
          <a:p>
            <a:r>
              <a:rPr lang="en-US" sz="2400" dirty="0">
                <a:solidFill>
                  <a:schemeClr val="tx1"/>
                </a:solidFill>
              </a:rPr>
              <a:t>Multi-level modeling was used to analyze the data</a:t>
            </a:r>
          </a:p>
          <a:p>
            <a:r>
              <a:rPr lang="en-US" sz="2400" dirty="0">
                <a:solidFill>
                  <a:schemeClr val="tx1"/>
                </a:solidFill>
              </a:rPr>
              <a:t>Each participant’s individual judgment and recall ratings are treated as separate data points. </a:t>
            </a:r>
          </a:p>
          <a:p>
            <a:r>
              <a:rPr lang="en-US" sz="2400" dirty="0">
                <a:solidFill>
                  <a:schemeClr val="tx1"/>
                </a:solidFill>
              </a:rPr>
              <a:t>Missing data points were coded as NA, and one judgment score was removed for being out of range.</a:t>
            </a:r>
          </a:p>
          <a:p>
            <a:r>
              <a:rPr lang="en-US" sz="2400" dirty="0">
                <a:solidFill>
                  <a:schemeClr val="tx1"/>
                </a:solidFill>
              </a:rPr>
              <a:t>Participants who did not follow instructions were also removed (i.e., responding with words for item judgments)</a:t>
            </a:r>
          </a:p>
          <a:p>
            <a:r>
              <a:rPr lang="en-US" sz="2400" dirty="0">
                <a:solidFill>
                  <a:schemeClr val="tx1"/>
                </a:solidFill>
              </a:rPr>
              <a:t>In total, 787 data points were excluded, leading to 6,269 observations taken from 105 participants.</a:t>
            </a:r>
          </a:p>
        </p:txBody>
      </p:sp>
    </p:spTree>
    <p:extLst>
      <p:ext uri="{BB962C8B-B14F-4D97-AF65-F5344CB8AC3E}">
        <p14:creationId xmlns:p14="http://schemas.microsoft.com/office/powerpoint/2010/main" val="8965594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2178EB-B993-4263-B3DE-015883FE1712}"/>
              </a:ext>
            </a:extLst>
          </p:cNvPr>
          <p:cNvSpPr>
            <a:spLocks noGrp="1"/>
          </p:cNvSpPr>
          <p:nvPr>
            <p:ph type="title"/>
          </p:nvPr>
        </p:nvSpPr>
        <p:spPr/>
        <p:txBody>
          <a:bodyPr/>
          <a:lstStyle/>
          <a:p>
            <a:r>
              <a:rPr lang="en-US" dirty="0"/>
              <a:t>Replication Analysis – Experiment Two</a:t>
            </a:r>
          </a:p>
        </p:txBody>
      </p:sp>
      <p:sp>
        <p:nvSpPr>
          <p:cNvPr id="3" name="Content Placeholder 2">
            <a:extLst>
              <a:ext uri="{FF2B5EF4-FFF2-40B4-BE49-F238E27FC236}">
                <a16:creationId xmlns:a16="http://schemas.microsoft.com/office/drawing/2014/main" id="{13E18F1C-2C99-497B-AD72-A105E71BE9D2}"/>
              </a:ext>
            </a:extLst>
          </p:cNvPr>
          <p:cNvSpPr>
            <a:spLocks noGrp="1"/>
          </p:cNvSpPr>
          <p:nvPr>
            <p:ph idx="1"/>
          </p:nvPr>
        </p:nvSpPr>
        <p:spPr/>
        <p:txBody>
          <a:bodyPr>
            <a:normAutofit/>
          </a:bodyPr>
          <a:lstStyle/>
          <a:p>
            <a:r>
              <a:rPr lang="en-US" sz="2200" dirty="0">
                <a:solidFill>
                  <a:schemeClr val="tx1"/>
                </a:solidFill>
              </a:rPr>
              <a:t>Nine out of range data points were coded as NA (</a:t>
            </a:r>
            <a:r>
              <a:rPr lang="en-US" sz="2200" dirty="0" err="1">
                <a:solidFill>
                  <a:schemeClr val="tx1"/>
                </a:solidFill>
              </a:rPr>
              <a:t>e.x</a:t>
            </a:r>
            <a:r>
              <a:rPr lang="en-US" sz="2200" dirty="0">
                <a:solidFill>
                  <a:schemeClr val="tx1"/>
                </a:solidFill>
              </a:rPr>
              <a:t>., data points &gt; 100)</a:t>
            </a:r>
          </a:p>
          <a:p>
            <a:r>
              <a:rPr lang="en-US" sz="2200" dirty="0">
                <a:solidFill>
                  <a:schemeClr val="tx1"/>
                </a:solidFill>
              </a:rPr>
              <a:t>Five outliers were removed</a:t>
            </a:r>
          </a:p>
          <a:p>
            <a:r>
              <a:rPr lang="en-US" sz="2200" dirty="0">
                <a:solidFill>
                  <a:schemeClr val="tx1"/>
                </a:solidFill>
              </a:rPr>
              <a:t>1,472 data points were excluded (833 judgment only, 393 recall only, and 246 across both categories)</a:t>
            </a:r>
          </a:p>
          <a:p>
            <a:r>
              <a:rPr lang="en-US" sz="2200" dirty="0">
                <a:solidFill>
                  <a:schemeClr val="tx1"/>
                </a:solidFill>
              </a:rPr>
              <a:t>The final dataset used for the Experiment Two replication analyses contained 12,451 observations from 211 participants.</a:t>
            </a:r>
          </a:p>
        </p:txBody>
      </p:sp>
    </p:spTree>
    <p:extLst>
      <p:ext uri="{BB962C8B-B14F-4D97-AF65-F5344CB8AC3E}">
        <p14:creationId xmlns:p14="http://schemas.microsoft.com/office/powerpoint/2010/main" val="28062649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2178EB-B993-4263-B3DE-015883FE1712}"/>
              </a:ext>
            </a:extLst>
          </p:cNvPr>
          <p:cNvSpPr>
            <a:spLocks noGrp="1"/>
          </p:cNvSpPr>
          <p:nvPr>
            <p:ph type="title"/>
          </p:nvPr>
        </p:nvSpPr>
        <p:spPr/>
        <p:txBody>
          <a:bodyPr/>
          <a:lstStyle/>
          <a:p>
            <a:r>
              <a:rPr lang="en-US" dirty="0"/>
              <a:t>Single Word Norm Analysis – Experiment Two</a:t>
            </a:r>
          </a:p>
        </p:txBody>
      </p:sp>
      <p:sp>
        <p:nvSpPr>
          <p:cNvPr id="3" name="Content Placeholder 2">
            <a:extLst>
              <a:ext uri="{FF2B5EF4-FFF2-40B4-BE49-F238E27FC236}">
                <a16:creationId xmlns:a16="http://schemas.microsoft.com/office/drawing/2014/main" id="{13E18F1C-2C99-497B-AD72-A105E71BE9D2}"/>
              </a:ext>
            </a:extLst>
          </p:cNvPr>
          <p:cNvSpPr>
            <a:spLocks noGrp="1"/>
          </p:cNvSpPr>
          <p:nvPr>
            <p:ph idx="1"/>
          </p:nvPr>
        </p:nvSpPr>
        <p:spPr/>
        <p:txBody>
          <a:bodyPr>
            <a:normAutofit lnSpcReduction="10000"/>
          </a:bodyPr>
          <a:lstStyle/>
          <a:p>
            <a:r>
              <a:rPr lang="en-US" sz="2200" dirty="0">
                <a:solidFill>
                  <a:schemeClr val="tx1"/>
                </a:solidFill>
              </a:rPr>
              <a:t>When examining single word norms, the original Experiment Two dataset was combined the dataset used in Experiment One, which was updated to contain single word norm information.</a:t>
            </a:r>
          </a:p>
          <a:p>
            <a:r>
              <a:rPr lang="en-US" sz="2200" dirty="0">
                <a:solidFill>
                  <a:schemeClr val="tx1"/>
                </a:solidFill>
              </a:rPr>
              <a:t>This combined dataset contained a total of 18,713 data points collected from 333 participants.</a:t>
            </a:r>
          </a:p>
          <a:p>
            <a:pPr lvl="0">
              <a:buClr>
                <a:srgbClr val="4472C4"/>
              </a:buClr>
            </a:pPr>
            <a:r>
              <a:rPr lang="en-US" sz="2200" dirty="0">
                <a:solidFill>
                  <a:schemeClr val="tx1"/>
                </a:solidFill>
              </a:rPr>
              <a:t>Correlations between various measures of word length (number of characters, syllables, morphemes, and phonemes) were </a:t>
            </a:r>
            <a:r>
              <a:rPr lang="en-US" sz="2200" i="1" dirty="0">
                <a:solidFill>
                  <a:schemeClr val="tx1"/>
                </a:solidFill>
              </a:rPr>
              <a:t>r</a:t>
            </a:r>
            <a:r>
              <a:rPr lang="en-US" sz="2200" dirty="0">
                <a:solidFill>
                  <a:schemeClr val="tx1"/>
                </a:solidFill>
              </a:rPr>
              <a:t> &gt; .75.</a:t>
            </a:r>
          </a:p>
          <a:p>
            <a:pPr lvl="0">
              <a:buClr>
                <a:srgbClr val="4472C4"/>
              </a:buClr>
            </a:pPr>
            <a:r>
              <a:rPr lang="en-US" sz="2200" dirty="0">
                <a:solidFill>
                  <a:schemeClr val="tx1"/>
                </a:solidFill>
              </a:rPr>
              <a:t>Because of this, only number of characters was used to measure word length.</a:t>
            </a:r>
          </a:p>
          <a:p>
            <a:endParaRPr lang="en-US" sz="2200" dirty="0">
              <a:solidFill>
                <a:schemeClr val="tx1"/>
              </a:solidFill>
            </a:endParaRPr>
          </a:p>
        </p:txBody>
      </p:sp>
    </p:spTree>
    <p:extLst>
      <p:ext uri="{BB962C8B-B14F-4D97-AF65-F5344CB8AC3E}">
        <p14:creationId xmlns:p14="http://schemas.microsoft.com/office/powerpoint/2010/main" val="4880930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E808A-B13B-4E6B-B96E-AA32CB7FB12B}"/>
              </a:ext>
            </a:extLst>
          </p:cNvPr>
          <p:cNvSpPr>
            <a:spLocks noGrp="1"/>
          </p:cNvSpPr>
          <p:nvPr>
            <p:ph type="title" idx="4294967295"/>
          </p:nvPr>
        </p:nvSpPr>
        <p:spPr>
          <a:xfrm>
            <a:off x="300446" y="0"/>
            <a:ext cx="8761413" cy="728662"/>
          </a:xfrm>
        </p:spPr>
        <p:txBody>
          <a:bodyPr/>
          <a:lstStyle/>
          <a:p>
            <a:r>
              <a:rPr lang="en-US" dirty="0">
                <a:solidFill>
                  <a:schemeClr val="tx1"/>
                </a:solidFill>
              </a:rPr>
              <a:t>Combined Analysis – Experiment Two</a:t>
            </a:r>
          </a:p>
        </p:txBody>
      </p:sp>
      <p:sp>
        <p:nvSpPr>
          <p:cNvPr id="3" name="Content Placeholder 2">
            <a:extLst>
              <a:ext uri="{FF2B5EF4-FFF2-40B4-BE49-F238E27FC236}">
                <a16:creationId xmlns:a16="http://schemas.microsoft.com/office/drawing/2014/main" id="{C135F5AF-FCB4-45BC-8ADE-14E7B87F9689}"/>
              </a:ext>
            </a:extLst>
          </p:cNvPr>
          <p:cNvSpPr>
            <a:spLocks noGrp="1"/>
          </p:cNvSpPr>
          <p:nvPr>
            <p:ph sz="half" idx="4294967295"/>
          </p:nvPr>
        </p:nvSpPr>
        <p:spPr>
          <a:xfrm>
            <a:off x="-309095" y="2915207"/>
            <a:ext cx="5697415" cy="3171675"/>
          </a:xfrm>
        </p:spPr>
        <p:txBody>
          <a:bodyPr>
            <a:normAutofit fontScale="92500" lnSpcReduction="20000"/>
          </a:bodyPr>
          <a:lstStyle/>
          <a:p>
            <a:pPr marL="0" indent="0">
              <a:buNone/>
            </a:pPr>
            <a:endParaRPr lang="en-US" sz="2000" dirty="0">
              <a:solidFill>
                <a:schemeClr val="tx1"/>
              </a:solidFill>
            </a:endParaRPr>
          </a:p>
          <a:p>
            <a:pPr lvl="1">
              <a:buClrTx/>
              <a:buFont typeface="Courier New" panose="02070309020205020404" pitchFamily="49" charset="0"/>
              <a:buChar char="o"/>
            </a:pPr>
            <a:r>
              <a:rPr lang="en-US" sz="2200" b="1" dirty="0">
                <a:solidFill>
                  <a:schemeClr val="tx1"/>
                </a:solidFill>
              </a:rPr>
              <a:t>Step 1:</a:t>
            </a:r>
            <a:r>
              <a:rPr lang="en-US" sz="2200" dirty="0">
                <a:solidFill>
                  <a:schemeClr val="tx1"/>
                </a:solidFill>
              </a:rPr>
              <a:t> Length 1, Length 2, Frequency 1, Frequency 2</a:t>
            </a:r>
          </a:p>
          <a:p>
            <a:pPr lvl="1">
              <a:buClrTx/>
              <a:buFont typeface="Courier New" panose="02070309020205020404" pitchFamily="49" charset="0"/>
              <a:buChar char="o"/>
            </a:pPr>
            <a:r>
              <a:rPr lang="en-US" sz="2200" b="1" dirty="0">
                <a:solidFill>
                  <a:schemeClr val="tx1"/>
                </a:solidFill>
              </a:rPr>
              <a:t>Step 2: </a:t>
            </a:r>
            <a:r>
              <a:rPr lang="en-US" sz="2200" dirty="0">
                <a:solidFill>
                  <a:schemeClr val="tx1"/>
                </a:solidFill>
              </a:rPr>
              <a:t>AOA 1, AOA2, Familiarity 1, Familiarity 2, Valence 1, Valence 2, Imageability 1, Imageability 2, Concreteness 1, Concreteness 2</a:t>
            </a:r>
          </a:p>
          <a:p>
            <a:pPr lvl="1">
              <a:buClrTx/>
              <a:buFont typeface="Courier New" panose="02070309020205020404" pitchFamily="49" charset="0"/>
              <a:buChar char="o"/>
            </a:pPr>
            <a:r>
              <a:rPr lang="en-US" sz="2200" b="1" dirty="0">
                <a:solidFill>
                  <a:schemeClr val="tx1"/>
                </a:solidFill>
              </a:rPr>
              <a:t>Step 3</a:t>
            </a:r>
            <a:r>
              <a:rPr lang="en-US" sz="2200" dirty="0">
                <a:solidFill>
                  <a:schemeClr val="tx1"/>
                </a:solidFill>
              </a:rPr>
              <a:t>: QSS, TSS, FSS 1, FSS 2,  COSC 2, Ortho 2, Phono 1</a:t>
            </a:r>
          </a:p>
          <a:p>
            <a:pPr lvl="1">
              <a:buClrTx/>
              <a:buFont typeface="Courier New" panose="02070309020205020404" pitchFamily="49" charset="0"/>
              <a:buChar char="o"/>
            </a:pPr>
            <a:r>
              <a:rPr lang="en-US" sz="2200" b="1" dirty="0">
                <a:solidFill>
                  <a:schemeClr val="tx1"/>
                </a:solidFill>
              </a:rPr>
              <a:t>Step 4</a:t>
            </a:r>
            <a:r>
              <a:rPr lang="en-US" sz="2200" dirty="0">
                <a:solidFill>
                  <a:schemeClr val="tx1"/>
                </a:solidFill>
              </a:rPr>
              <a:t>: FSG, COS, LSA</a:t>
            </a:r>
          </a:p>
        </p:txBody>
      </p:sp>
      <p:sp>
        <p:nvSpPr>
          <p:cNvPr id="4" name="Text Placeholder 3">
            <a:extLst>
              <a:ext uri="{FF2B5EF4-FFF2-40B4-BE49-F238E27FC236}">
                <a16:creationId xmlns:a16="http://schemas.microsoft.com/office/drawing/2014/main" id="{C227E9B7-79BE-4076-AAA1-06927D2D9BF2}"/>
              </a:ext>
            </a:extLst>
          </p:cNvPr>
          <p:cNvSpPr>
            <a:spLocks noGrp="1"/>
          </p:cNvSpPr>
          <p:nvPr>
            <p:ph type="body" idx="4294967295"/>
          </p:nvPr>
        </p:nvSpPr>
        <p:spPr>
          <a:xfrm>
            <a:off x="107262" y="1002847"/>
            <a:ext cx="6230983" cy="1205638"/>
          </a:xfrm>
        </p:spPr>
        <p:txBody>
          <a:bodyPr>
            <a:normAutofit/>
          </a:bodyPr>
          <a:lstStyle/>
          <a:p>
            <a:pPr marL="0" indent="0">
              <a:buNone/>
            </a:pPr>
            <a:r>
              <a:rPr lang="en-US" sz="2200" dirty="0">
                <a:solidFill>
                  <a:schemeClr val="tx1"/>
                </a:solidFill>
              </a:rPr>
              <a:t>Stepwise regression was used to select the strongest single word predictors for steps one, two, and three of the final model.</a:t>
            </a:r>
          </a:p>
        </p:txBody>
      </p:sp>
      <p:sp>
        <p:nvSpPr>
          <p:cNvPr id="7" name="Content Placeholder 2">
            <a:extLst>
              <a:ext uri="{FF2B5EF4-FFF2-40B4-BE49-F238E27FC236}">
                <a16:creationId xmlns:a16="http://schemas.microsoft.com/office/drawing/2014/main" id="{6AC98B3F-5B7A-4D5A-879A-1F0DDAB5DA62}"/>
              </a:ext>
            </a:extLst>
          </p:cNvPr>
          <p:cNvSpPr txBox="1">
            <a:spLocks/>
          </p:cNvSpPr>
          <p:nvPr/>
        </p:nvSpPr>
        <p:spPr>
          <a:xfrm>
            <a:off x="5972102" y="2915207"/>
            <a:ext cx="5509846" cy="3171675"/>
          </a:xfrm>
          <a:prstGeom prst="rect">
            <a:avLst/>
          </a:prstGeom>
        </p:spPr>
        <p:txBody>
          <a:bodyPr vert="horz" lIns="91440" tIns="45720" rIns="91440" bIns="45720" rtlCol="0">
            <a:normAutofit fontScale="92500" lnSpcReduction="1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pPr marL="0" indent="0">
              <a:buFont typeface="Wingdings 3" charset="2"/>
              <a:buNone/>
            </a:pPr>
            <a:endParaRPr lang="en-US" sz="2000" dirty="0">
              <a:solidFill>
                <a:schemeClr val="tx1"/>
              </a:solidFill>
            </a:endParaRPr>
          </a:p>
          <a:p>
            <a:pPr lvl="1">
              <a:buClrTx/>
              <a:buFont typeface="Courier New" panose="02070309020205020404" pitchFamily="49" charset="0"/>
              <a:buChar char="o"/>
            </a:pPr>
            <a:r>
              <a:rPr lang="en-US" sz="2200" b="1" dirty="0">
                <a:solidFill>
                  <a:schemeClr val="tx1"/>
                </a:solidFill>
              </a:rPr>
              <a:t>Step 1: </a:t>
            </a:r>
            <a:r>
              <a:rPr lang="en-US" sz="2200" dirty="0">
                <a:solidFill>
                  <a:schemeClr val="tx1"/>
                </a:solidFill>
              </a:rPr>
              <a:t>Length 1, Length 2, Frequency 1, Frequency 2</a:t>
            </a:r>
          </a:p>
          <a:p>
            <a:pPr lvl="1">
              <a:buClrTx/>
              <a:buFont typeface="Courier New" panose="02070309020205020404" pitchFamily="49" charset="0"/>
              <a:buChar char="o"/>
            </a:pPr>
            <a:r>
              <a:rPr lang="en-US" sz="2200" b="1" dirty="0">
                <a:solidFill>
                  <a:schemeClr val="tx1"/>
                </a:solidFill>
              </a:rPr>
              <a:t>Step 2: </a:t>
            </a:r>
            <a:r>
              <a:rPr lang="en-US" sz="2200" dirty="0">
                <a:solidFill>
                  <a:schemeClr val="tx1"/>
                </a:solidFill>
              </a:rPr>
              <a:t>AOA 1, AOA 2, Familiarity 1,  Familiarity 2, Valence 1, Valence 2, Imageability 1, Concreteness 2</a:t>
            </a:r>
          </a:p>
          <a:p>
            <a:pPr lvl="1">
              <a:buClrTx/>
              <a:buFont typeface="Courier New" panose="02070309020205020404" pitchFamily="49" charset="0"/>
              <a:buChar char="o"/>
            </a:pPr>
            <a:r>
              <a:rPr lang="en-US" sz="2200" b="1" dirty="0">
                <a:solidFill>
                  <a:schemeClr val="tx1"/>
                </a:solidFill>
              </a:rPr>
              <a:t>Step 3: </a:t>
            </a:r>
            <a:r>
              <a:rPr lang="en-US" sz="2200" dirty="0">
                <a:solidFill>
                  <a:schemeClr val="tx1"/>
                </a:solidFill>
              </a:rPr>
              <a:t>QSS, TSS, FSS 1, FSS 2, Ortho 1, Ortho 2, Phono 1, Phono 2</a:t>
            </a:r>
          </a:p>
          <a:p>
            <a:pPr lvl="1">
              <a:buClrTx/>
              <a:buFont typeface="Courier New" panose="02070309020205020404" pitchFamily="49" charset="0"/>
              <a:buChar char="o"/>
            </a:pPr>
            <a:r>
              <a:rPr lang="en-US" sz="2200" b="1" dirty="0">
                <a:solidFill>
                  <a:schemeClr val="tx1"/>
                </a:solidFill>
              </a:rPr>
              <a:t>Step 4</a:t>
            </a:r>
            <a:r>
              <a:rPr lang="en-US" sz="2200" dirty="0">
                <a:solidFill>
                  <a:schemeClr val="tx1"/>
                </a:solidFill>
              </a:rPr>
              <a:t>: FSG, COS, LSA</a:t>
            </a:r>
          </a:p>
        </p:txBody>
      </p:sp>
      <p:sp>
        <p:nvSpPr>
          <p:cNvPr id="8" name="TextBox 7">
            <a:extLst>
              <a:ext uri="{FF2B5EF4-FFF2-40B4-BE49-F238E27FC236}">
                <a16:creationId xmlns:a16="http://schemas.microsoft.com/office/drawing/2014/main" id="{0A7323A7-5472-4A80-8B11-55259A140C61}"/>
              </a:ext>
            </a:extLst>
          </p:cNvPr>
          <p:cNvSpPr txBox="1"/>
          <p:nvPr/>
        </p:nvSpPr>
        <p:spPr>
          <a:xfrm>
            <a:off x="986071" y="2465998"/>
            <a:ext cx="3722915" cy="369332"/>
          </a:xfrm>
          <a:prstGeom prst="rect">
            <a:avLst/>
          </a:prstGeom>
          <a:noFill/>
        </p:spPr>
        <p:txBody>
          <a:bodyPr wrap="square" rtlCol="0">
            <a:spAutoFit/>
          </a:bodyPr>
          <a:lstStyle/>
          <a:p>
            <a:r>
              <a:rPr lang="en-US" b="1" dirty="0"/>
              <a:t>IVs for Final Judgment Model:</a:t>
            </a:r>
          </a:p>
        </p:txBody>
      </p:sp>
      <p:sp>
        <p:nvSpPr>
          <p:cNvPr id="10" name="TextBox 9">
            <a:extLst>
              <a:ext uri="{FF2B5EF4-FFF2-40B4-BE49-F238E27FC236}">
                <a16:creationId xmlns:a16="http://schemas.microsoft.com/office/drawing/2014/main" id="{C1F4C2E3-452F-4293-AFB0-EC49576F0F88}"/>
              </a:ext>
            </a:extLst>
          </p:cNvPr>
          <p:cNvSpPr txBox="1"/>
          <p:nvPr/>
        </p:nvSpPr>
        <p:spPr>
          <a:xfrm>
            <a:off x="7483015" y="2465998"/>
            <a:ext cx="3063242" cy="369332"/>
          </a:xfrm>
          <a:prstGeom prst="rect">
            <a:avLst/>
          </a:prstGeom>
          <a:noFill/>
        </p:spPr>
        <p:txBody>
          <a:bodyPr wrap="square" rtlCol="0">
            <a:spAutoFit/>
          </a:bodyPr>
          <a:lstStyle/>
          <a:p>
            <a:r>
              <a:rPr lang="en-US" b="1" dirty="0"/>
              <a:t>IVs for Final Recall Model:</a:t>
            </a:r>
          </a:p>
        </p:txBody>
      </p:sp>
      <p:sp>
        <p:nvSpPr>
          <p:cNvPr id="11" name="TextBox 10">
            <a:extLst>
              <a:ext uri="{FF2B5EF4-FFF2-40B4-BE49-F238E27FC236}">
                <a16:creationId xmlns:a16="http://schemas.microsoft.com/office/drawing/2014/main" id="{2B1C0EC2-EB84-4320-991A-D058C5086D4E}"/>
              </a:ext>
            </a:extLst>
          </p:cNvPr>
          <p:cNvSpPr txBox="1"/>
          <p:nvPr/>
        </p:nvSpPr>
        <p:spPr>
          <a:xfrm>
            <a:off x="4507950" y="6329604"/>
            <a:ext cx="4506686" cy="307777"/>
          </a:xfrm>
          <a:prstGeom prst="rect">
            <a:avLst/>
          </a:prstGeom>
          <a:noFill/>
        </p:spPr>
        <p:txBody>
          <a:bodyPr wrap="square" rtlCol="0">
            <a:spAutoFit/>
          </a:bodyPr>
          <a:lstStyle/>
          <a:p>
            <a:r>
              <a:rPr lang="en-US" sz="1400" dirty="0"/>
              <a:t>Note: 1 = Cue Item, 2 = Target Item</a:t>
            </a:r>
          </a:p>
        </p:txBody>
      </p:sp>
    </p:spTree>
    <p:extLst>
      <p:ext uri="{BB962C8B-B14F-4D97-AF65-F5344CB8AC3E}">
        <p14:creationId xmlns:p14="http://schemas.microsoft.com/office/powerpoint/2010/main" val="35557979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0CE9380-8861-4043-9D13-D22644E44690}"/>
              </a:ext>
            </a:extLst>
          </p:cNvPr>
          <p:cNvSpPr>
            <a:spLocks noGrp="1"/>
          </p:cNvSpPr>
          <p:nvPr>
            <p:ph type="title"/>
          </p:nvPr>
        </p:nvSpPr>
        <p:spPr/>
        <p:txBody>
          <a:bodyPr/>
          <a:lstStyle/>
          <a:p>
            <a:r>
              <a:rPr lang="en-US" dirty="0"/>
              <a:t>Descriptive Statistics for Network Norms</a:t>
            </a:r>
          </a:p>
        </p:txBody>
      </p:sp>
      <p:sp>
        <p:nvSpPr>
          <p:cNvPr id="4" name="Text Placeholder 3">
            <a:extLst>
              <a:ext uri="{FF2B5EF4-FFF2-40B4-BE49-F238E27FC236}">
                <a16:creationId xmlns:a16="http://schemas.microsoft.com/office/drawing/2014/main" id="{337FAC3A-64AB-4D63-8F92-C70FAC39FF2E}"/>
              </a:ext>
            </a:extLst>
          </p:cNvPr>
          <p:cNvSpPr>
            <a:spLocks noGrp="1"/>
          </p:cNvSpPr>
          <p:nvPr>
            <p:ph type="body" idx="1"/>
          </p:nvPr>
        </p:nvSpPr>
        <p:spPr/>
        <p:txBody>
          <a:bodyPr/>
          <a:lstStyle/>
          <a:p>
            <a:pPr algn="ctr"/>
            <a:r>
              <a:rPr lang="en-US" b="1" dirty="0"/>
              <a:t>Experiment One</a:t>
            </a:r>
          </a:p>
        </p:txBody>
      </p:sp>
      <p:graphicFrame>
        <p:nvGraphicFramePr>
          <p:cNvPr id="8" name="Content Placeholder 7">
            <a:extLst>
              <a:ext uri="{FF2B5EF4-FFF2-40B4-BE49-F238E27FC236}">
                <a16:creationId xmlns:a16="http://schemas.microsoft.com/office/drawing/2014/main" id="{AC785684-8CED-47AD-9B73-62AFD3EF1EA9}"/>
              </a:ext>
            </a:extLst>
          </p:cNvPr>
          <p:cNvGraphicFramePr>
            <a:graphicFrameLocks noGrp="1"/>
          </p:cNvGraphicFramePr>
          <p:nvPr>
            <p:ph sz="half" idx="2"/>
            <p:extLst>
              <p:ext uri="{D42A27DB-BD31-4B8C-83A1-F6EECF244321}">
                <p14:modId xmlns:p14="http://schemas.microsoft.com/office/powerpoint/2010/main" val="74863948"/>
              </p:ext>
            </p:extLst>
          </p:nvPr>
        </p:nvGraphicFramePr>
        <p:xfrm>
          <a:off x="940158" y="3213099"/>
          <a:ext cx="5039956" cy="1874056"/>
        </p:xfrm>
        <a:graphic>
          <a:graphicData uri="http://schemas.openxmlformats.org/drawingml/2006/table">
            <a:tbl>
              <a:tblPr firstRow="1" bandRow="1">
                <a:tableStyleId>{5C22544A-7EE6-4342-B048-85BDC9FD1C3A}</a:tableStyleId>
              </a:tblPr>
              <a:tblGrid>
                <a:gridCol w="1259989">
                  <a:extLst>
                    <a:ext uri="{9D8B030D-6E8A-4147-A177-3AD203B41FA5}">
                      <a16:colId xmlns:a16="http://schemas.microsoft.com/office/drawing/2014/main" val="710818160"/>
                    </a:ext>
                  </a:extLst>
                </a:gridCol>
                <a:gridCol w="1259989">
                  <a:extLst>
                    <a:ext uri="{9D8B030D-6E8A-4147-A177-3AD203B41FA5}">
                      <a16:colId xmlns:a16="http://schemas.microsoft.com/office/drawing/2014/main" val="3103361189"/>
                    </a:ext>
                  </a:extLst>
                </a:gridCol>
                <a:gridCol w="1259989">
                  <a:extLst>
                    <a:ext uri="{9D8B030D-6E8A-4147-A177-3AD203B41FA5}">
                      <a16:colId xmlns:a16="http://schemas.microsoft.com/office/drawing/2014/main" val="3719509419"/>
                    </a:ext>
                  </a:extLst>
                </a:gridCol>
                <a:gridCol w="1259989">
                  <a:extLst>
                    <a:ext uri="{9D8B030D-6E8A-4147-A177-3AD203B41FA5}">
                      <a16:colId xmlns:a16="http://schemas.microsoft.com/office/drawing/2014/main" val="3923865762"/>
                    </a:ext>
                  </a:extLst>
                </a:gridCol>
              </a:tblGrid>
              <a:tr h="468514">
                <a:tc>
                  <a:txBody>
                    <a:bodyPr/>
                    <a:lstStyle/>
                    <a:p>
                      <a:r>
                        <a:rPr lang="en-US" dirty="0">
                          <a:solidFill>
                            <a:schemeClr val="tx1"/>
                          </a:solidFill>
                        </a:rPr>
                        <a:t>Variable</a:t>
                      </a:r>
                    </a:p>
                  </a:txBody>
                  <a:tcPr>
                    <a:solidFill>
                      <a:srgbClr val="E9EBF5"/>
                    </a:solidFill>
                  </a:tcPr>
                </a:tc>
                <a:tc>
                  <a:txBody>
                    <a:bodyPr/>
                    <a:lstStyle/>
                    <a:p>
                      <a:pPr algn="ctr"/>
                      <a:r>
                        <a:rPr lang="en-US" i="1" dirty="0">
                          <a:solidFill>
                            <a:schemeClr val="tx1"/>
                          </a:solidFill>
                        </a:rPr>
                        <a:t>M </a:t>
                      </a:r>
                      <a:r>
                        <a:rPr lang="en-US" i="0" dirty="0">
                          <a:solidFill>
                            <a:schemeClr val="tx1"/>
                          </a:solidFill>
                        </a:rPr>
                        <a:t>(</a:t>
                      </a:r>
                      <a:r>
                        <a:rPr lang="en-US" i="1" dirty="0">
                          <a:solidFill>
                            <a:schemeClr val="tx1"/>
                          </a:solidFill>
                        </a:rPr>
                        <a:t>SD</a:t>
                      </a:r>
                      <a:r>
                        <a:rPr lang="en-US" i="0" dirty="0">
                          <a:solidFill>
                            <a:schemeClr val="tx1"/>
                          </a:solidFill>
                        </a:rPr>
                        <a:t>)</a:t>
                      </a:r>
                      <a:endParaRPr lang="en-US" i="1" dirty="0">
                        <a:solidFill>
                          <a:schemeClr val="tx1"/>
                        </a:solidFill>
                      </a:endParaRPr>
                    </a:p>
                  </a:txBody>
                  <a:tcPr>
                    <a:solidFill>
                      <a:srgbClr val="E9EBF5"/>
                    </a:solidFill>
                  </a:tcPr>
                </a:tc>
                <a:tc>
                  <a:txBody>
                    <a:bodyPr/>
                    <a:lstStyle/>
                    <a:p>
                      <a:pPr algn="ctr"/>
                      <a:r>
                        <a:rPr lang="en-US" dirty="0">
                          <a:solidFill>
                            <a:schemeClr val="tx1"/>
                          </a:solidFill>
                        </a:rPr>
                        <a:t>Min</a:t>
                      </a:r>
                    </a:p>
                  </a:txBody>
                  <a:tcPr>
                    <a:solidFill>
                      <a:srgbClr val="E9EBF5"/>
                    </a:solidFill>
                  </a:tcPr>
                </a:tc>
                <a:tc>
                  <a:txBody>
                    <a:bodyPr/>
                    <a:lstStyle/>
                    <a:p>
                      <a:pPr algn="ctr"/>
                      <a:r>
                        <a:rPr lang="en-US" dirty="0">
                          <a:solidFill>
                            <a:schemeClr val="tx1"/>
                          </a:solidFill>
                        </a:rPr>
                        <a:t>Max</a:t>
                      </a:r>
                    </a:p>
                  </a:txBody>
                  <a:tcPr>
                    <a:solidFill>
                      <a:srgbClr val="E9EBF5"/>
                    </a:solidFill>
                  </a:tcPr>
                </a:tc>
                <a:extLst>
                  <a:ext uri="{0D108BD9-81ED-4DB2-BD59-A6C34878D82A}">
                    <a16:rowId xmlns:a16="http://schemas.microsoft.com/office/drawing/2014/main" val="3511686690"/>
                  </a:ext>
                </a:extLst>
              </a:tr>
              <a:tr h="468514">
                <a:tc>
                  <a:txBody>
                    <a:bodyPr/>
                    <a:lstStyle/>
                    <a:p>
                      <a:r>
                        <a:rPr lang="en-US" b="1" dirty="0"/>
                        <a:t>FSG</a:t>
                      </a:r>
                    </a:p>
                  </a:txBody>
                  <a:tcPr/>
                </a:tc>
                <a:tc>
                  <a:txBody>
                    <a:bodyPr/>
                    <a:lstStyle/>
                    <a:p>
                      <a:pPr marL="0" marR="0" algn="ctr">
                        <a:lnSpc>
                          <a:spcPct val="150000"/>
                        </a:lnSpc>
                        <a:spcBef>
                          <a:spcPts val="0"/>
                        </a:spcBef>
                        <a:spcAft>
                          <a:spcPts val="0"/>
                        </a:spcAft>
                      </a:pPr>
                      <a:r>
                        <a:rPr lang="en-US" sz="1600" dirty="0">
                          <a:effectLst/>
                          <a:latin typeface="+mj-lt"/>
                          <a:ea typeface="Calibri" panose="020F0502020204030204" pitchFamily="34" charset="0"/>
                          <a:cs typeface="Times New Roman" panose="02020603050405020304" pitchFamily="18" charset="0"/>
                        </a:rPr>
                        <a:t>0.15 (0.19)</a:t>
                      </a:r>
                      <a:endParaRPr lang="en-US" sz="1600" dirty="0">
                        <a:effectLst/>
                        <a:latin typeface="+mj-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600" dirty="0">
                          <a:effectLst/>
                          <a:latin typeface="+mj-lt"/>
                          <a:ea typeface="Calibri" panose="020F0502020204030204" pitchFamily="34" charset="0"/>
                          <a:cs typeface="Times New Roman" panose="02020603050405020304" pitchFamily="18" charset="0"/>
                        </a:rPr>
                        <a:t>0.01</a:t>
                      </a:r>
                      <a:endParaRPr lang="en-US" sz="1600" dirty="0">
                        <a:effectLst/>
                        <a:latin typeface="+mj-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600" dirty="0">
                          <a:effectLst/>
                          <a:latin typeface="+mj-lt"/>
                          <a:ea typeface="Calibri" panose="020F0502020204030204" pitchFamily="34" charset="0"/>
                          <a:cs typeface="Times New Roman" panose="02020603050405020304" pitchFamily="18" charset="0"/>
                        </a:rPr>
                        <a:t>0.75</a:t>
                      </a:r>
                      <a:endParaRPr lang="en-US" sz="1600" dirty="0">
                        <a:effectLst/>
                        <a:latin typeface="+mj-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4011189659"/>
                  </a:ext>
                </a:extLst>
              </a:tr>
              <a:tr h="468514">
                <a:tc>
                  <a:txBody>
                    <a:bodyPr/>
                    <a:lstStyle/>
                    <a:p>
                      <a:r>
                        <a:rPr lang="en-US" b="1" dirty="0"/>
                        <a:t>COS</a:t>
                      </a:r>
                    </a:p>
                  </a:txBody>
                  <a:tcPr>
                    <a:solidFill>
                      <a:srgbClr val="E9EBF5"/>
                    </a:solidFill>
                  </a:tcPr>
                </a:tc>
                <a:tc>
                  <a:txBody>
                    <a:bodyPr/>
                    <a:lstStyle/>
                    <a:p>
                      <a:pPr marL="0" marR="0" algn="ctr">
                        <a:lnSpc>
                          <a:spcPct val="150000"/>
                        </a:lnSpc>
                        <a:spcBef>
                          <a:spcPts val="0"/>
                        </a:spcBef>
                        <a:spcAft>
                          <a:spcPts val="0"/>
                        </a:spcAft>
                      </a:pPr>
                      <a:r>
                        <a:rPr lang="en-US" sz="1600" dirty="0">
                          <a:effectLst/>
                          <a:latin typeface="+mj-lt"/>
                          <a:ea typeface="Calibri" panose="020F0502020204030204" pitchFamily="34" charset="0"/>
                          <a:cs typeface="Times New Roman" panose="02020603050405020304" pitchFamily="18" charset="0"/>
                        </a:rPr>
                        <a:t>0.44 (0.28)</a:t>
                      </a:r>
                      <a:endParaRPr lang="en-US" sz="1600" dirty="0">
                        <a:effectLst/>
                        <a:latin typeface="+mj-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600" dirty="0">
                          <a:effectLst/>
                          <a:latin typeface="+mj-lt"/>
                          <a:ea typeface="Calibri" panose="020F0502020204030204" pitchFamily="34" charset="0"/>
                          <a:cs typeface="Times New Roman" panose="02020603050405020304" pitchFamily="18" charset="0"/>
                        </a:rPr>
                        <a:t>0.00</a:t>
                      </a:r>
                      <a:endParaRPr lang="en-US" sz="1600" dirty="0">
                        <a:effectLst/>
                        <a:latin typeface="+mj-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600">
                          <a:effectLst/>
                          <a:latin typeface="+mj-lt"/>
                          <a:ea typeface="Calibri" panose="020F0502020204030204" pitchFamily="34" charset="0"/>
                          <a:cs typeface="Times New Roman" panose="02020603050405020304" pitchFamily="18" charset="0"/>
                        </a:rPr>
                        <a:t>0.88</a:t>
                      </a:r>
                      <a:endParaRPr lang="en-US" sz="1600">
                        <a:effectLst/>
                        <a:latin typeface="+mj-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33859713"/>
                  </a:ext>
                </a:extLst>
              </a:tr>
              <a:tr h="468514">
                <a:tc>
                  <a:txBody>
                    <a:bodyPr/>
                    <a:lstStyle/>
                    <a:p>
                      <a:r>
                        <a:rPr lang="en-US" b="1" dirty="0"/>
                        <a:t>LSA</a:t>
                      </a:r>
                    </a:p>
                  </a:txBody>
                  <a:tcPr/>
                </a:tc>
                <a:tc>
                  <a:txBody>
                    <a:bodyPr/>
                    <a:lstStyle/>
                    <a:p>
                      <a:pPr marL="0" marR="0" algn="ctr">
                        <a:lnSpc>
                          <a:spcPct val="150000"/>
                        </a:lnSpc>
                        <a:spcBef>
                          <a:spcPts val="0"/>
                        </a:spcBef>
                        <a:spcAft>
                          <a:spcPts val="0"/>
                        </a:spcAft>
                      </a:pPr>
                      <a:r>
                        <a:rPr lang="en-US" sz="1600">
                          <a:effectLst/>
                          <a:latin typeface="+mj-lt"/>
                          <a:ea typeface="Calibri" panose="020F0502020204030204" pitchFamily="34" charset="0"/>
                          <a:cs typeface="Times New Roman" panose="02020603050405020304" pitchFamily="18" charset="0"/>
                        </a:rPr>
                        <a:t>0.36 (0.19)</a:t>
                      </a:r>
                      <a:endParaRPr lang="en-US" sz="1600">
                        <a:effectLst/>
                        <a:latin typeface="+mj-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600" dirty="0">
                          <a:effectLst/>
                          <a:latin typeface="+mj-lt"/>
                          <a:ea typeface="Calibri" panose="020F0502020204030204" pitchFamily="34" charset="0"/>
                          <a:cs typeface="Times New Roman" panose="02020603050405020304" pitchFamily="18" charset="0"/>
                        </a:rPr>
                        <a:t>0.03</a:t>
                      </a:r>
                      <a:endParaRPr lang="en-US" sz="1600" dirty="0">
                        <a:effectLst/>
                        <a:latin typeface="+mj-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600" dirty="0">
                          <a:effectLst/>
                          <a:latin typeface="+mj-lt"/>
                          <a:ea typeface="Calibri" panose="020F0502020204030204" pitchFamily="34" charset="0"/>
                          <a:cs typeface="Times New Roman" panose="02020603050405020304" pitchFamily="18" charset="0"/>
                        </a:rPr>
                        <a:t>0.90</a:t>
                      </a:r>
                      <a:endParaRPr lang="en-US" sz="1600" dirty="0">
                        <a:effectLst/>
                        <a:latin typeface="+mj-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430588208"/>
                  </a:ext>
                </a:extLst>
              </a:tr>
            </a:tbl>
          </a:graphicData>
        </a:graphic>
      </p:graphicFrame>
      <p:sp>
        <p:nvSpPr>
          <p:cNvPr id="6" name="Text Placeholder 5">
            <a:extLst>
              <a:ext uri="{FF2B5EF4-FFF2-40B4-BE49-F238E27FC236}">
                <a16:creationId xmlns:a16="http://schemas.microsoft.com/office/drawing/2014/main" id="{48D265A1-152D-4854-8DB0-C5C24A1016D9}"/>
              </a:ext>
            </a:extLst>
          </p:cNvPr>
          <p:cNvSpPr>
            <a:spLocks noGrp="1"/>
          </p:cNvSpPr>
          <p:nvPr>
            <p:ph type="body" sz="quarter" idx="3"/>
          </p:nvPr>
        </p:nvSpPr>
        <p:spPr/>
        <p:txBody>
          <a:bodyPr/>
          <a:lstStyle/>
          <a:p>
            <a:pPr algn="ctr"/>
            <a:r>
              <a:rPr lang="en-US" b="1" dirty="0"/>
              <a:t>Experiment Two</a:t>
            </a:r>
          </a:p>
        </p:txBody>
      </p:sp>
      <p:graphicFrame>
        <p:nvGraphicFramePr>
          <p:cNvPr id="9" name="Content Placeholder 8">
            <a:extLst>
              <a:ext uri="{FF2B5EF4-FFF2-40B4-BE49-F238E27FC236}">
                <a16:creationId xmlns:a16="http://schemas.microsoft.com/office/drawing/2014/main" id="{CD327A7F-5297-4BEC-A45F-F767F6795C2B}"/>
              </a:ext>
            </a:extLst>
          </p:cNvPr>
          <p:cNvGraphicFramePr>
            <a:graphicFrameLocks noGrp="1"/>
          </p:cNvGraphicFramePr>
          <p:nvPr>
            <p:ph sz="quarter" idx="4"/>
            <p:extLst>
              <p:ext uri="{D42A27DB-BD31-4B8C-83A1-F6EECF244321}">
                <p14:modId xmlns:p14="http://schemas.microsoft.com/office/powerpoint/2010/main" val="108598484"/>
              </p:ext>
            </p:extLst>
          </p:nvPr>
        </p:nvGraphicFramePr>
        <p:xfrm>
          <a:off x="6208713" y="3213099"/>
          <a:ext cx="5343636" cy="1874056"/>
        </p:xfrm>
        <a:graphic>
          <a:graphicData uri="http://schemas.openxmlformats.org/drawingml/2006/table">
            <a:tbl>
              <a:tblPr firstRow="1" bandRow="1">
                <a:tableStyleId>{5C22544A-7EE6-4342-B048-85BDC9FD1C3A}</a:tableStyleId>
              </a:tblPr>
              <a:tblGrid>
                <a:gridCol w="1335909">
                  <a:extLst>
                    <a:ext uri="{9D8B030D-6E8A-4147-A177-3AD203B41FA5}">
                      <a16:colId xmlns:a16="http://schemas.microsoft.com/office/drawing/2014/main" val="1636440928"/>
                    </a:ext>
                  </a:extLst>
                </a:gridCol>
                <a:gridCol w="1335909">
                  <a:extLst>
                    <a:ext uri="{9D8B030D-6E8A-4147-A177-3AD203B41FA5}">
                      <a16:colId xmlns:a16="http://schemas.microsoft.com/office/drawing/2014/main" val="3712785185"/>
                    </a:ext>
                  </a:extLst>
                </a:gridCol>
                <a:gridCol w="1335909">
                  <a:extLst>
                    <a:ext uri="{9D8B030D-6E8A-4147-A177-3AD203B41FA5}">
                      <a16:colId xmlns:a16="http://schemas.microsoft.com/office/drawing/2014/main" val="2614388778"/>
                    </a:ext>
                  </a:extLst>
                </a:gridCol>
                <a:gridCol w="1335909">
                  <a:extLst>
                    <a:ext uri="{9D8B030D-6E8A-4147-A177-3AD203B41FA5}">
                      <a16:colId xmlns:a16="http://schemas.microsoft.com/office/drawing/2014/main" val="3889940403"/>
                    </a:ext>
                  </a:extLst>
                </a:gridCol>
              </a:tblGrid>
              <a:tr h="468514">
                <a:tc>
                  <a:txBody>
                    <a:bodyPr/>
                    <a:lstStyle/>
                    <a:p>
                      <a:r>
                        <a:rPr lang="en-US" dirty="0">
                          <a:solidFill>
                            <a:schemeClr val="tx1"/>
                          </a:solidFill>
                        </a:rPr>
                        <a:t>Variable</a:t>
                      </a:r>
                    </a:p>
                  </a:txBody>
                  <a:tcPr>
                    <a:solidFill>
                      <a:srgbClr val="E9EBF5"/>
                    </a:solidFill>
                  </a:tcPr>
                </a:tc>
                <a:tc>
                  <a:txBody>
                    <a:bodyPr/>
                    <a:lstStyle/>
                    <a:p>
                      <a:pPr algn="ctr"/>
                      <a:r>
                        <a:rPr lang="en-US" i="1" dirty="0">
                          <a:solidFill>
                            <a:schemeClr val="tx1"/>
                          </a:solidFill>
                        </a:rPr>
                        <a:t>M </a:t>
                      </a:r>
                      <a:r>
                        <a:rPr lang="en-US" i="0" dirty="0">
                          <a:solidFill>
                            <a:schemeClr val="tx1"/>
                          </a:solidFill>
                        </a:rPr>
                        <a:t>(</a:t>
                      </a:r>
                      <a:r>
                        <a:rPr lang="en-US" i="1" dirty="0">
                          <a:solidFill>
                            <a:schemeClr val="tx1"/>
                          </a:solidFill>
                        </a:rPr>
                        <a:t>SD</a:t>
                      </a:r>
                      <a:r>
                        <a:rPr lang="en-US" i="0" dirty="0">
                          <a:solidFill>
                            <a:schemeClr val="tx1"/>
                          </a:solidFill>
                        </a:rPr>
                        <a:t>)</a:t>
                      </a:r>
                      <a:endParaRPr lang="en-US" i="1" dirty="0">
                        <a:solidFill>
                          <a:schemeClr val="tx1"/>
                        </a:solidFill>
                      </a:endParaRPr>
                    </a:p>
                  </a:txBody>
                  <a:tcPr>
                    <a:solidFill>
                      <a:srgbClr val="E9EBF5"/>
                    </a:solidFill>
                  </a:tcPr>
                </a:tc>
                <a:tc>
                  <a:txBody>
                    <a:bodyPr/>
                    <a:lstStyle/>
                    <a:p>
                      <a:pPr algn="ctr"/>
                      <a:r>
                        <a:rPr lang="en-US" dirty="0">
                          <a:solidFill>
                            <a:schemeClr val="tx1"/>
                          </a:solidFill>
                        </a:rPr>
                        <a:t>Min</a:t>
                      </a:r>
                    </a:p>
                  </a:txBody>
                  <a:tcPr>
                    <a:solidFill>
                      <a:srgbClr val="E9EBF5"/>
                    </a:solidFill>
                  </a:tcPr>
                </a:tc>
                <a:tc>
                  <a:txBody>
                    <a:bodyPr/>
                    <a:lstStyle/>
                    <a:p>
                      <a:pPr algn="ctr"/>
                      <a:r>
                        <a:rPr lang="en-US" dirty="0">
                          <a:solidFill>
                            <a:schemeClr val="tx1"/>
                          </a:solidFill>
                        </a:rPr>
                        <a:t>Max</a:t>
                      </a:r>
                    </a:p>
                  </a:txBody>
                  <a:tcPr>
                    <a:solidFill>
                      <a:srgbClr val="E9EBF5"/>
                    </a:solidFill>
                  </a:tcPr>
                </a:tc>
                <a:extLst>
                  <a:ext uri="{0D108BD9-81ED-4DB2-BD59-A6C34878D82A}">
                    <a16:rowId xmlns:a16="http://schemas.microsoft.com/office/drawing/2014/main" val="2129078265"/>
                  </a:ext>
                </a:extLst>
              </a:tr>
              <a:tr h="468514">
                <a:tc>
                  <a:txBody>
                    <a:bodyPr/>
                    <a:lstStyle/>
                    <a:p>
                      <a:r>
                        <a:rPr lang="en-US" b="1" dirty="0"/>
                        <a:t>FSG</a:t>
                      </a:r>
                    </a:p>
                  </a:txBody>
                  <a:tcPr/>
                </a:tc>
                <a:tc>
                  <a:txBody>
                    <a:bodyPr/>
                    <a:lstStyle/>
                    <a:p>
                      <a:pPr marL="0" marR="0" algn="ctr">
                        <a:lnSpc>
                          <a:spcPct val="150000"/>
                        </a:lnSpc>
                        <a:spcBef>
                          <a:spcPts val="0"/>
                        </a:spcBef>
                        <a:spcAft>
                          <a:spcPts val="0"/>
                        </a:spcAft>
                      </a:pPr>
                      <a:r>
                        <a:rPr lang="en-US" sz="1600" dirty="0">
                          <a:effectLst/>
                          <a:latin typeface="+mj-lt"/>
                          <a:ea typeface="Calibri" panose="020F0502020204030204" pitchFamily="34" charset="0"/>
                          <a:cs typeface="Times New Roman" panose="02020603050405020304" pitchFamily="18" charset="0"/>
                        </a:rPr>
                        <a:t>0.13 (0.19)</a:t>
                      </a:r>
                      <a:endParaRPr lang="en-US" sz="1600" dirty="0">
                        <a:effectLst/>
                        <a:latin typeface="+mj-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600">
                          <a:effectLst/>
                          <a:latin typeface="+mj-lt"/>
                          <a:ea typeface="Calibri" panose="020F0502020204030204" pitchFamily="34" charset="0"/>
                          <a:cs typeface="Times New Roman" panose="02020603050405020304" pitchFamily="18" charset="0"/>
                        </a:rPr>
                        <a:t>0.01</a:t>
                      </a:r>
                      <a:endParaRPr lang="en-US" sz="1600">
                        <a:effectLst/>
                        <a:latin typeface="+mj-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600">
                          <a:effectLst/>
                          <a:latin typeface="+mj-lt"/>
                          <a:ea typeface="Calibri" panose="020F0502020204030204" pitchFamily="34" charset="0"/>
                          <a:cs typeface="Times New Roman" panose="02020603050405020304" pitchFamily="18" charset="0"/>
                        </a:rPr>
                        <a:t>0.83</a:t>
                      </a:r>
                      <a:endParaRPr lang="en-US" sz="1600">
                        <a:effectLst/>
                        <a:latin typeface="+mj-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4013430306"/>
                  </a:ext>
                </a:extLst>
              </a:tr>
              <a:tr h="468514">
                <a:tc>
                  <a:txBody>
                    <a:bodyPr/>
                    <a:lstStyle/>
                    <a:p>
                      <a:r>
                        <a:rPr lang="en-US" b="1" dirty="0"/>
                        <a:t>COS</a:t>
                      </a:r>
                    </a:p>
                  </a:txBody>
                  <a:tcPr>
                    <a:solidFill>
                      <a:srgbClr val="E9EBF5"/>
                    </a:solidFill>
                  </a:tcPr>
                </a:tc>
                <a:tc>
                  <a:txBody>
                    <a:bodyPr/>
                    <a:lstStyle/>
                    <a:p>
                      <a:pPr marL="0" marR="0" algn="ctr">
                        <a:lnSpc>
                          <a:spcPct val="150000"/>
                        </a:lnSpc>
                        <a:spcBef>
                          <a:spcPts val="0"/>
                        </a:spcBef>
                        <a:spcAft>
                          <a:spcPts val="0"/>
                        </a:spcAft>
                      </a:pPr>
                      <a:r>
                        <a:rPr lang="en-US" sz="1600" dirty="0">
                          <a:effectLst/>
                          <a:latin typeface="+mj-lt"/>
                          <a:ea typeface="Calibri" panose="020F0502020204030204" pitchFamily="34" charset="0"/>
                          <a:cs typeface="Times New Roman" panose="02020603050405020304" pitchFamily="18" charset="0"/>
                        </a:rPr>
                        <a:t>0.42 (0.29)</a:t>
                      </a:r>
                      <a:endParaRPr lang="en-US" sz="1600" dirty="0">
                        <a:effectLst/>
                        <a:latin typeface="+mj-lt"/>
                        <a:ea typeface="Times New Roman" panose="02020603050405020304" pitchFamily="18" charset="0"/>
                        <a:cs typeface="Times New Roman" panose="02020603050405020304" pitchFamily="18" charset="0"/>
                      </a:endParaRPr>
                    </a:p>
                  </a:txBody>
                  <a:tcPr marL="68580" marR="68580" marT="0" marB="0">
                    <a:solidFill>
                      <a:srgbClr val="E9EBF5"/>
                    </a:solidFill>
                  </a:tcPr>
                </a:tc>
                <a:tc>
                  <a:txBody>
                    <a:bodyPr/>
                    <a:lstStyle/>
                    <a:p>
                      <a:pPr marL="0" marR="0" algn="ctr">
                        <a:lnSpc>
                          <a:spcPct val="150000"/>
                        </a:lnSpc>
                        <a:spcBef>
                          <a:spcPts val="0"/>
                        </a:spcBef>
                        <a:spcAft>
                          <a:spcPts val="0"/>
                        </a:spcAft>
                      </a:pPr>
                      <a:r>
                        <a:rPr lang="en-US" sz="1600" dirty="0">
                          <a:effectLst/>
                          <a:latin typeface="+mj-lt"/>
                          <a:ea typeface="Calibri" panose="020F0502020204030204" pitchFamily="34" charset="0"/>
                          <a:cs typeface="Times New Roman" panose="02020603050405020304" pitchFamily="18" charset="0"/>
                        </a:rPr>
                        <a:t>0.00</a:t>
                      </a:r>
                      <a:endParaRPr lang="en-US" sz="1600" dirty="0">
                        <a:effectLst/>
                        <a:latin typeface="+mj-lt"/>
                        <a:ea typeface="Times New Roman" panose="02020603050405020304" pitchFamily="18" charset="0"/>
                        <a:cs typeface="Times New Roman" panose="02020603050405020304" pitchFamily="18" charset="0"/>
                      </a:endParaRPr>
                    </a:p>
                  </a:txBody>
                  <a:tcPr marL="68580" marR="68580" marT="0" marB="0">
                    <a:solidFill>
                      <a:srgbClr val="E9EBF5"/>
                    </a:solidFill>
                  </a:tcPr>
                </a:tc>
                <a:tc>
                  <a:txBody>
                    <a:bodyPr/>
                    <a:lstStyle/>
                    <a:p>
                      <a:pPr marL="0" marR="0" algn="ctr">
                        <a:lnSpc>
                          <a:spcPct val="150000"/>
                        </a:lnSpc>
                        <a:spcBef>
                          <a:spcPts val="0"/>
                        </a:spcBef>
                        <a:spcAft>
                          <a:spcPts val="0"/>
                        </a:spcAft>
                      </a:pPr>
                      <a:r>
                        <a:rPr lang="en-US" sz="1600" dirty="0">
                          <a:effectLst/>
                          <a:latin typeface="+mj-lt"/>
                          <a:ea typeface="Calibri" panose="020F0502020204030204" pitchFamily="34" charset="0"/>
                          <a:cs typeface="Times New Roman" panose="02020603050405020304" pitchFamily="18" charset="0"/>
                        </a:rPr>
                        <a:t>0.84</a:t>
                      </a:r>
                      <a:endParaRPr lang="en-US" sz="1600" dirty="0">
                        <a:effectLst/>
                        <a:latin typeface="+mj-lt"/>
                        <a:ea typeface="Times New Roman" panose="02020603050405020304" pitchFamily="18" charset="0"/>
                        <a:cs typeface="Times New Roman" panose="02020603050405020304" pitchFamily="18" charset="0"/>
                      </a:endParaRPr>
                    </a:p>
                  </a:txBody>
                  <a:tcPr marL="68580" marR="68580" marT="0" marB="0">
                    <a:solidFill>
                      <a:srgbClr val="E9EBF5"/>
                    </a:solidFill>
                  </a:tcPr>
                </a:tc>
                <a:extLst>
                  <a:ext uri="{0D108BD9-81ED-4DB2-BD59-A6C34878D82A}">
                    <a16:rowId xmlns:a16="http://schemas.microsoft.com/office/drawing/2014/main" val="3464239869"/>
                  </a:ext>
                </a:extLst>
              </a:tr>
              <a:tr h="468514">
                <a:tc>
                  <a:txBody>
                    <a:bodyPr/>
                    <a:lstStyle/>
                    <a:p>
                      <a:r>
                        <a:rPr lang="en-US" b="1" dirty="0"/>
                        <a:t>LSA</a:t>
                      </a:r>
                    </a:p>
                  </a:txBody>
                  <a:tcPr/>
                </a:tc>
                <a:tc>
                  <a:txBody>
                    <a:bodyPr/>
                    <a:lstStyle/>
                    <a:p>
                      <a:pPr marL="0" marR="0" algn="ctr">
                        <a:lnSpc>
                          <a:spcPct val="150000"/>
                        </a:lnSpc>
                        <a:spcBef>
                          <a:spcPts val="0"/>
                        </a:spcBef>
                        <a:spcAft>
                          <a:spcPts val="0"/>
                        </a:spcAft>
                      </a:pPr>
                      <a:r>
                        <a:rPr lang="en-US" sz="1600" dirty="0">
                          <a:effectLst/>
                          <a:latin typeface="+mj-lt"/>
                          <a:ea typeface="Calibri" panose="020F0502020204030204" pitchFamily="34" charset="0"/>
                          <a:cs typeface="Times New Roman" panose="02020603050405020304" pitchFamily="18" charset="0"/>
                        </a:rPr>
                        <a:t>0.38 (0.20)</a:t>
                      </a:r>
                      <a:endParaRPr lang="en-US" sz="1600" dirty="0">
                        <a:effectLst/>
                        <a:latin typeface="+mj-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600" dirty="0">
                          <a:effectLst/>
                          <a:latin typeface="+mj-lt"/>
                          <a:ea typeface="Calibri" panose="020F0502020204030204" pitchFamily="34" charset="0"/>
                          <a:cs typeface="Times New Roman" panose="02020603050405020304" pitchFamily="18" charset="0"/>
                        </a:rPr>
                        <a:t>0.05</a:t>
                      </a:r>
                      <a:endParaRPr lang="en-US" sz="1600" dirty="0">
                        <a:effectLst/>
                        <a:latin typeface="+mj-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600" dirty="0">
                          <a:effectLst/>
                          <a:latin typeface="+mj-lt"/>
                          <a:ea typeface="Calibri" panose="020F0502020204030204" pitchFamily="34" charset="0"/>
                          <a:cs typeface="Times New Roman" panose="02020603050405020304" pitchFamily="18" charset="0"/>
                        </a:rPr>
                        <a:t>0.88</a:t>
                      </a:r>
                      <a:endParaRPr lang="en-US" sz="1600" dirty="0">
                        <a:effectLst/>
                        <a:latin typeface="+mj-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245768022"/>
                  </a:ext>
                </a:extLst>
              </a:tr>
            </a:tbl>
          </a:graphicData>
        </a:graphic>
      </p:graphicFrame>
    </p:spTree>
    <p:extLst>
      <p:ext uri="{BB962C8B-B14F-4D97-AF65-F5344CB8AC3E}">
        <p14:creationId xmlns:p14="http://schemas.microsoft.com/office/powerpoint/2010/main" val="24393788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4A52F8B-D357-4787-9713-B6BB4B199B2A}"/>
              </a:ext>
            </a:extLst>
          </p:cNvPr>
          <p:cNvSpPr txBox="1"/>
          <p:nvPr/>
        </p:nvSpPr>
        <p:spPr>
          <a:xfrm>
            <a:off x="1638299" y="43092"/>
            <a:ext cx="8553994" cy="584775"/>
          </a:xfrm>
          <a:prstGeom prst="rect">
            <a:avLst/>
          </a:prstGeom>
          <a:noFill/>
        </p:spPr>
        <p:txBody>
          <a:bodyPr wrap="square" rtlCol="0">
            <a:spAutoFit/>
          </a:bodyPr>
          <a:lstStyle/>
          <a:p>
            <a:r>
              <a:rPr lang="en-US" sz="3200" dirty="0"/>
              <a:t>Descriptive Statistics for Single Word Norms</a:t>
            </a:r>
          </a:p>
        </p:txBody>
      </p:sp>
      <p:graphicFrame>
        <p:nvGraphicFramePr>
          <p:cNvPr id="4" name="Table 3">
            <a:extLst>
              <a:ext uri="{FF2B5EF4-FFF2-40B4-BE49-F238E27FC236}">
                <a16:creationId xmlns:a16="http://schemas.microsoft.com/office/drawing/2014/main" id="{EB35A651-DC12-4255-95CF-547677D69C50}"/>
              </a:ext>
            </a:extLst>
          </p:cNvPr>
          <p:cNvGraphicFramePr>
            <a:graphicFrameLocks noGrp="1"/>
          </p:cNvGraphicFramePr>
          <p:nvPr>
            <p:extLst>
              <p:ext uri="{D42A27DB-BD31-4B8C-83A1-F6EECF244321}">
                <p14:modId xmlns:p14="http://schemas.microsoft.com/office/powerpoint/2010/main" val="854908510"/>
              </p:ext>
            </p:extLst>
          </p:nvPr>
        </p:nvGraphicFramePr>
        <p:xfrm>
          <a:off x="2090058" y="1101746"/>
          <a:ext cx="7363095" cy="5612960"/>
        </p:xfrm>
        <a:graphic>
          <a:graphicData uri="http://schemas.openxmlformats.org/drawingml/2006/table">
            <a:tbl>
              <a:tblPr firstRow="1" firstCol="1" bandRow="1">
                <a:tableStyleId>{5C22544A-7EE6-4342-B048-85BDC9FD1C3A}</a:tableStyleId>
              </a:tblPr>
              <a:tblGrid>
                <a:gridCol w="1632856">
                  <a:extLst>
                    <a:ext uri="{9D8B030D-6E8A-4147-A177-3AD203B41FA5}">
                      <a16:colId xmlns:a16="http://schemas.microsoft.com/office/drawing/2014/main" val="99617135"/>
                    </a:ext>
                  </a:extLst>
                </a:gridCol>
                <a:gridCol w="2090058">
                  <a:extLst>
                    <a:ext uri="{9D8B030D-6E8A-4147-A177-3AD203B41FA5}">
                      <a16:colId xmlns:a16="http://schemas.microsoft.com/office/drawing/2014/main" val="3963160135"/>
                    </a:ext>
                  </a:extLst>
                </a:gridCol>
                <a:gridCol w="1372330">
                  <a:extLst>
                    <a:ext uri="{9D8B030D-6E8A-4147-A177-3AD203B41FA5}">
                      <a16:colId xmlns:a16="http://schemas.microsoft.com/office/drawing/2014/main" val="1903090455"/>
                    </a:ext>
                  </a:extLst>
                </a:gridCol>
                <a:gridCol w="1058811">
                  <a:extLst>
                    <a:ext uri="{9D8B030D-6E8A-4147-A177-3AD203B41FA5}">
                      <a16:colId xmlns:a16="http://schemas.microsoft.com/office/drawing/2014/main" val="4011494160"/>
                    </a:ext>
                  </a:extLst>
                </a:gridCol>
                <a:gridCol w="1209040">
                  <a:extLst>
                    <a:ext uri="{9D8B030D-6E8A-4147-A177-3AD203B41FA5}">
                      <a16:colId xmlns:a16="http://schemas.microsoft.com/office/drawing/2014/main" val="879972539"/>
                    </a:ext>
                  </a:extLst>
                </a:gridCol>
              </a:tblGrid>
              <a:tr h="350810">
                <a:tc>
                  <a:txBody>
                    <a:bodyPr/>
                    <a:lstStyle/>
                    <a:p>
                      <a:pPr marL="0" marR="0" algn="ctr">
                        <a:lnSpc>
                          <a:spcPct val="150000"/>
                        </a:lnSpc>
                        <a:spcBef>
                          <a:spcPts val="0"/>
                        </a:spcBef>
                        <a:spcAft>
                          <a:spcPts val="0"/>
                        </a:spcAft>
                      </a:pPr>
                      <a:r>
                        <a:rPr lang="en-US" sz="16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Predictor</a:t>
                      </a:r>
                    </a:p>
                  </a:txBody>
                  <a:tcPr marL="50240" marR="50240" marT="0" marB="0">
                    <a:solidFill>
                      <a:srgbClr val="E9EBF5"/>
                    </a:solidFill>
                  </a:tcPr>
                </a:tc>
                <a:tc>
                  <a:txBody>
                    <a:bodyPr/>
                    <a:lstStyle/>
                    <a:p>
                      <a:pPr marL="0" marR="0" algn="ctr">
                        <a:lnSpc>
                          <a:spcPct val="150000"/>
                        </a:lnSpc>
                        <a:spcBef>
                          <a:spcPts val="0"/>
                        </a:spcBef>
                        <a:spcAft>
                          <a:spcPts val="0"/>
                        </a:spcAft>
                      </a:pPr>
                      <a:r>
                        <a:rPr lang="en-US" sz="1600" dirty="0">
                          <a:solidFill>
                            <a:schemeClr val="tx1"/>
                          </a:solidFill>
                          <a:effectLst/>
                        </a:rPr>
                        <a:t>Citation</a:t>
                      </a:r>
                      <a:endParaRPr lang="en-US" sz="16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solidFill>
                      <a:srgbClr val="E9EBF5"/>
                    </a:solidFill>
                  </a:tcPr>
                </a:tc>
                <a:tc>
                  <a:txBody>
                    <a:bodyPr/>
                    <a:lstStyle/>
                    <a:p>
                      <a:pPr marL="0" marR="0" algn="ctr">
                        <a:lnSpc>
                          <a:spcPct val="150000"/>
                        </a:lnSpc>
                        <a:spcBef>
                          <a:spcPts val="0"/>
                        </a:spcBef>
                        <a:spcAft>
                          <a:spcPts val="0"/>
                        </a:spcAft>
                      </a:pPr>
                      <a:r>
                        <a:rPr lang="en-US" sz="1600" dirty="0">
                          <a:solidFill>
                            <a:schemeClr val="tx1"/>
                          </a:solidFill>
                          <a:effectLst/>
                        </a:rPr>
                        <a:t>Mean (</a:t>
                      </a:r>
                      <a:r>
                        <a:rPr lang="en-US" sz="1600" i="1" dirty="0">
                          <a:solidFill>
                            <a:schemeClr val="tx1"/>
                          </a:solidFill>
                          <a:effectLst/>
                        </a:rPr>
                        <a:t>SD</a:t>
                      </a:r>
                      <a:r>
                        <a:rPr lang="en-US" sz="1600" dirty="0">
                          <a:solidFill>
                            <a:schemeClr val="tx1"/>
                          </a:solidFill>
                          <a:effectLst/>
                        </a:rPr>
                        <a:t>)</a:t>
                      </a:r>
                      <a:endParaRPr lang="en-US" sz="16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solidFill>
                      <a:srgbClr val="E9EBF5"/>
                    </a:solidFill>
                  </a:tcPr>
                </a:tc>
                <a:tc>
                  <a:txBody>
                    <a:bodyPr/>
                    <a:lstStyle/>
                    <a:p>
                      <a:pPr marL="0" marR="0" algn="ctr">
                        <a:lnSpc>
                          <a:spcPct val="150000"/>
                        </a:lnSpc>
                        <a:spcBef>
                          <a:spcPts val="0"/>
                        </a:spcBef>
                        <a:spcAft>
                          <a:spcPts val="0"/>
                        </a:spcAft>
                      </a:pPr>
                      <a:r>
                        <a:rPr lang="en-US" sz="1600" dirty="0">
                          <a:solidFill>
                            <a:schemeClr val="tx1"/>
                          </a:solidFill>
                          <a:effectLst/>
                        </a:rPr>
                        <a:t>Minimum</a:t>
                      </a:r>
                      <a:endParaRPr lang="en-US" sz="16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solidFill>
                      <a:srgbClr val="E9EBF5"/>
                    </a:solidFill>
                  </a:tcPr>
                </a:tc>
                <a:tc>
                  <a:txBody>
                    <a:bodyPr/>
                    <a:lstStyle/>
                    <a:p>
                      <a:pPr marL="0" marR="0" algn="ctr">
                        <a:lnSpc>
                          <a:spcPct val="150000"/>
                        </a:lnSpc>
                        <a:spcBef>
                          <a:spcPts val="0"/>
                        </a:spcBef>
                        <a:spcAft>
                          <a:spcPts val="0"/>
                        </a:spcAft>
                      </a:pPr>
                      <a:r>
                        <a:rPr lang="en-US" sz="1600" dirty="0">
                          <a:solidFill>
                            <a:schemeClr val="tx1"/>
                          </a:solidFill>
                          <a:effectLst/>
                        </a:rPr>
                        <a:t>Maximum</a:t>
                      </a:r>
                      <a:endParaRPr lang="en-US" sz="16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solidFill>
                      <a:srgbClr val="E9EBF5"/>
                    </a:solidFill>
                  </a:tcPr>
                </a:tc>
                <a:extLst>
                  <a:ext uri="{0D108BD9-81ED-4DB2-BD59-A6C34878D82A}">
                    <a16:rowId xmlns:a16="http://schemas.microsoft.com/office/drawing/2014/main" val="883827210"/>
                  </a:ext>
                </a:extLst>
              </a:tr>
              <a:tr h="350810">
                <a:tc>
                  <a:txBody>
                    <a:bodyPr/>
                    <a:lstStyle/>
                    <a:p>
                      <a:pPr marL="0" marR="0" algn="ctr">
                        <a:lnSpc>
                          <a:spcPct val="150000"/>
                        </a:lnSpc>
                        <a:spcBef>
                          <a:spcPts val="0"/>
                        </a:spcBef>
                        <a:spcAft>
                          <a:spcPts val="0"/>
                        </a:spcAft>
                      </a:pPr>
                      <a:r>
                        <a:rPr lang="en-US" sz="1600" dirty="0">
                          <a:solidFill>
                            <a:schemeClr val="tx1"/>
                          </a:solidFill>
                          <a:effectLst/>
                        </a:rPr>
                        <a:t>QSS</a:t>
                      </a:r>
                      <a:endParaRPr lang="en-US" sz="16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solidFill>
                      <a:srgbClr val="CFD5EA"/>
                    </a:solidFill>
                  </a:tcPr>
                </a:tc>
                <a:tc>
                  <a:txBody>
                    <a:bodyPr/>
                    <a:lstStyle/>
                    <a:p>
                      <a:pPr marL="0" marR="0" algn="ctr">
                        <a:lnSpc>
                          <a:spcPct val="150000"/>
                        </a:lnSpc>
                        <a:spcBef>
                          <a:spcPts val="0"/>
                        </a:spcBef>
                        <a:spcAft>
                          <a:spcPts val="0"/>
                        </a:spcAft>
                      </a:pPr>
                      <a:r>
                        <a:rPr lang="en-US" sz="1400" dirty="0">
                          <a:effectLst/>
                        </a:rPr>
                        <a:t>Nelson et al., 2004</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tc>
                <a:tc>
                  <a:txBody>
                    <a:bodyPr/>
                    <a:lstStyle/>
                    <a:p>
                      <a:pPr marL="0" marR="0" algn="ctr">
                        <a:lnSpc>
                          <a:spcPct val="150000"/>
                        </a:lnSpc>
                        <a:spcBef>
                          <a:spcPts val="0"/>
                        </a:spcBef>
                        <a:spcAft>
                          <a:spcPts val="0"/>
                        </a:spcAft>
                      </a:pPr>
                      <a:r>
                        <a:rPr lang="en-US" sz="1400">
                          <a:effectLst/>
                        </a:rPr>
                        <a:t>14.75 (4.49)</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tc>
                <a:tc>
                  <a:txBody>
                    <a:bodyPr/>
                    <a:lstStyle/>
                    <a:p>
                      <a:pPr marL="0" marR="0" algn="ctr">
                        <a:lnSpc>
                          <a:spcPct val="150000"/>
                        </a:lnSpc>
                        <a:spcBef>
                          <a:spcPts val="0"/>
                        </a:spcBef>
                        <a:spcAft>
                          <a:spcPts val="0"/>
                        </a:spcAft>
                      </a:pPr>
                      <a:r>
                        <a:rPr lang="en-US" sz="1400">
                          <a:effectLst/>
                        </a:rPr>
                        <a:t>4.00</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tc>
                <a:tc>
                  <a:txBody>
                    <a:bodyPr/>
                    <a:lstStyle/>
                    <a:p>
                      <a:pPr marL="0" marR="0" algn="ctr">
                        <a:lnSpc>
                          <a:spcPct val="150000"/>
                        </a:lnSpc>
                        <a:spcBef>
                          <a:spcPts val="0"/>
                        </a:spcBef>
                        <a:spcAft>
                          <a:spcPts val="0"/>
                        </a:spcAft>
                      </a:pPr>
                      <a:r>
                        <a:rPr lang="en-US" sz="1400">
                          <a:effectLst/>
                        </a:rPr>
                        <a:t>27.00</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tc>
                <a:extLst>
                  <a:ext uri="{0D108BD9-81ED-4DB2-BD59-A6C34878D82A}">
                    <a16:rowId xmlns:a16="http://schemas.microsoft.com/office/drawing/2014/main" val="1192308660"/>
                  </a:ext>
                </a:extLst>
              </a:tr>
              <a:tr h="350810">
                <a:tc>
                  <a:txBody>
                    <a:bodyPr/>
                    <a:lstStyle/>
                    <a:p>
                      <a:pPr marL="0" marR="0" algn="ctr">
                        <a:lnSpc>
                          <a:spcPct val="150000"/>
                        </a:lnSpc>
                        <a:spcBef>
                          <a:spcPts val="0"/>
                        </a:spcBef>
                        <a:spcAft>
                          <a:spcPts val="0"/>
                        </a:spcAft>
                      </a:pPr>
                      <a:r>
                        <a:rPr lang="en-US" sz="1600" dirty="0">
                          <a:solidFill>
                            <a:schemeClr val="tx1"/>
                          </a:solidFill>
                          <a:effectLst/>
                        </a:rPr>
                        <a:t>Concreteness</a:t>
                      </a:r>
                      <a:endParaRPr lang="en-US" sz="16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solidFill>
                      <a:srgbClr val="E9EBF5"/>
                    </a:solidFill>
                  </a:tcPr>
                </a:tc>
                <a:tc>
                  <a:txBody>
                    <a:bodyPr/>
                    <a:lstStyle/>
                    <a:p>
                      <a:pPr marL="0" marR="0" algn="ctr">
                        <a:lnSpc>
                          <a:spcPct val="150000"/>
                        </a:lnSpc>
                        <a:spcBef>
                          <a:spcPts val="0"/>
                        </a:spcBef>
                        <a:spcAft>
                          <a:spcPts val="0"/>
                        </a:spcAft>
                      </a:pPr>
                      <a:r>
                        <a:rPr lang="en-US" sz="1400" dirty="0">
                          <a:effectLst/>
                        </a:rPr>
                        <a:t>Nelson et al., 2004</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tc>
                <a:tc>
                  <a:txBody>
                    <a:bodyPr/>
                    <a:lstStyle/>
                    <a:p>
                      <a:pPr marL="0" marR="0" algn="ctr">
                        <a:lnSpc>
                          <a:spcPct val="150000"/>
                        </a:lnSpc>
                        <a:spcBef>
                          <a:spcPts val="0"/>
                        </a:spcBef>
                        <a:spcAft>
                          <a:spcPts val="0"/>
                        </a:spcAft>
                      </a:pPr>
                      <a:r>
                        <a:rPr lang="en-US" sz="1400" dirty="0">
                          <a:effectLst/>
                        </a:rPr>
                        <a:t>5.27 (1.09)</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tc>
                <a:tc>
                  <a:txBody>
                    <a:bodyPr/>
                    <a:lstStyle/>
                    <a:p>
                      <a:pPr marL="0" marR="0" algn="ctr">
                        <a:lnSpc>
                          <a:spcPct val="150000"/>
                        </a:lnSpc>
                        <a:spcBef>
                          <a:spcPts val="0"/>
                        </a:spcBef>
                        <a:spcAft>
                          <a:spcPts val="0"/>
                        </a:spcAft>
                      </a:pPr>
                      <a:r>
                        <a:rPr lang="en-US" sz="1400">
                          <a:effectLst/>
                        </a:rPr>
                        <a:t>1.98</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tc>
                <a:tc>
                  <a:txBody>
                    <a:bodyPr/>
                    <a:lstStyle/>
                    <a:p>
                      <a:pPr marL="0" marR="0" algn="ctr">
                        <a:lnSpc>
                          <a:spcPct val="150000"/>
                        </a:lnSpc>
                        <a:spcBef>
                          <a:spcPts val="0"/>
                        </a:spcBef>
                        <a:spcAft>
                          <a:spcPts val="0"/>
                        </a:spcAft>
                      </a:pPr>
                      <a:r>
                        <a:rPr lang="en-US" sz="1400">
                          <a:effectLst/>
                        </a:rPr>
                        <a:t>7.00</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tc>
                <a:extLst>
                  <a:ext uri="{0D108BD9-81ED-4DB2-BD59-A6C34878D82A}">
                    <a16:rowId xmlns:a16="http://schemas.microsoft.com/office/drawing/2014/main" val="461844399"/>
                  </a:ext>
                </a:extLst>
              </a:tr>
              <a:tr h="350810">
                <a:tc>
                  <a:txBody>
                    <a:bodyPr/>
                    <a:lstStyle/>
                    <a:p>
                      <a:pPr marL="0" marR="0" algn="ctr">
                        <a:lnSpc>
                          <a:spcPct val="150000"/>
                        </a:lnSpc>
                        <a:spcBef>
                          <a:spcPts val="0"/>
                        </a:spcBef>
                        <a:spcAft>
                          <a:spcPts val="0"/>
                        </a:spcAft>
                      </a:pPr>
                      <a:r>
                        <a:rPr lang="en-US" sz="1600" dirty="0">
                          <a:solidFill>
                            <a:schemeClr val="tx1"/>
                          </a:solidFill>
                          <a:effectLst/>
                        </a:rPr>
                        <a:t>SUBTLEX</a:t>
                      </a:r>
                      <a:endParaRPr lang="en-US" sz="16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solidFill>
                      <a:srgbClr val="CFD5EA"/>
                    </a:solidFill>
                  </a:tcPr>
                </a:tc>
                <a:tc>
                  <a:txBody>
                    <a:bodyPr/>
                    <a:lstStyle/>
                    <a:p>
                      <a:pPr marL="0" marR="0" algn="ctr">
                        <a:lnSpc>
                          <a:spcPct val="150000"/>
                        </a:lnSpc>
                        <a:spcBef>
                          <a:spcPts val="0"/>
                        </a:spcBef>
                        <a:spcAft>
                          <a:spcPts val="0"/>
                        </a:spcAft>
                      </a:pPr>
                      <a:r>
                        <a:rPr lang="en-US" sz="1400" dirty="0" err="1">
                          <a:effectLst/>
                        </a:rPr>
                        <a:t>Brysbaert</a:t>
                      </a:r>
                      <a:r>
                        <a:rPr lang="en-US" sz="1400" dirty="0">
                          <a:effectLst/>
                        </a:rPr>
                        <a:t> &amp; New, 2009</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tc>
                <a:tc>
                  <a:txBody>
                    <a:bodyPr/>
                    <a:lstStyle/>
                    <a:p>
                      <a:pPr marL="0" marR="0" algn="ctr">
                        <a:lnSpc>
                          <a:spcPct val="150000"/>
                        </a:lnSpc>
                        <a:spcBef>
                          <a:spcPts val="0"/>
                        </a:spcBef>
                        <a:spcAft>
                          <a:spcPts val="0"/>
                        </a:spcAft>
                      </a:pPr>
                      <a:r>
                        <a:rPr lang="en-US" sz="1400" dirty="0">
                          <a:effectLst/>
                        </a:rPr>
                        <a:t>3.14 (0.77)</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tc>
                <a:tc>
                  <a:txBody>
                    <a:bodyPr/>
                    <a:lstStyle/>
                    <a:p>
                      <a:pPr marL="0" marR="0" algn="ctr">
                        <a:lnSpc>
                          <a:spcPct val="150000"/>
                        </a:lnSpc>
                        <a:spcBef>
                          <a:spcPts val="0"/>
                        </a:spcBef>
                        <a:spcAft>
                          <a:spcPts val="0"/>
                        </a:spcAft>
                      </a:pPr>
                      <a:r>
                        <a:rPr lang="en-US" sz="1400">
                          <a:effectLst/>
                        </a:rPr>
                        <a:t>1.34</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tc>
                <a:tc>
                  <a:txBody>
                    <a:bodyPr/>
                    <a:lstStyle/>
                    <a:p>
                      <a:pPr marL="0" marR="0" algn="ctr">
                        <a:lnSpc>
                          <a:spcPct val="150000"/>
                        </a:lnSpc>
                        <a:spcBef>
                          <a:spcPts val="0"/>
                        </a:spcBef>
                        <a:spcAft>
                          <a:spcPts val="0"/>
                        </a:spcAft>
                      </a:pPr>
                      <a:r>
                        <a:rPr lang="en-US" sz="1400">
                          <a:effectLst/>
                        </a:rPr>
                        <a:t>5.35</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tc>
                <a:extLst>
                  <a:ext uri="{0D108BD9-81ED-4DB2-BD59-A6C34878D82A}">
                    <a16:rowId xmlns:a16="http://schemas.microsoft.com/office/drawing/2014/main" val="2177915801"/>
                  </a:ext>
                </a:extLst>
              </a:tr>
              <a:tr h="350810">
                <a:tc>
                  <a:txBody>
                    <a:bodyPr/>
                    <a:lstStyle/>
                    <a:p>
                      <a:pPr marL="0" marR="0" algn="ctr">
                        <a:lnSpc>
                          <a:spcPct val="150000"/>
                        </a:lnSpc>
                        <a:spcBef>
                          <a:spcPts val="0"/>
                        </a:spcBef>
                        <a:spcAft>
                          <a:spcPts val="0"/>
                        </a:spcAft>
                      </a:pPr>
                      <a:r>
                        <a:rPr lang="en-US" sz="1600" dirty="0">
                          <a:solidFill>
                            <a:schemeClr val="tx1"/>
                          </a:solidFill>
                          <a:effectLst/>
                        </a:rPr>
                        <a:t>Length</a:t>
                      </a:r>
                      <a:endParaRPr lang="en-US" sz="16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solidFill>
                      <a:srgbClr val="E9EBF5"/>
                    </a:solidFill>
                  </a:tcPr>
                </a:tc>
                <a:tc>
                  <a:txBody>
                    <a:bodyPr/>
                    <a:lstStyle/>
                    <a:p>
                      <a:pPr marL="0" marR="0" algn="ctr">
                        <a:lnSpc>
                          <a:spcPct val="150000"/>
                        </a:lnSpc>
                        <a:spcBef>
                          <a:spcPts val="0"/>
                        </a:spcBef>
                        <a:spcAft>
                          <a:spcPts val="0"/>
                        </a:spcAft>
                      </a:pPr>
                      <a:r>
                        <a:rPr lang="en-US" sz="1400" dirty="0">
                          <a:effectLst/>
                        </a:rPr>
                        <a:t>Buchanan et al., 2013</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tc>
                <a:tc>
                  <a:txBody>
                    <a:bodyPr/>
                    <a:lstStyle/>
                    <a:p>
                      <a:pPr marL="0" marR="0" algn="ctr">
                        <a:lnSpc>
                          <a:spcPct val="150000"/>
                        </a:lnSpc>
                        <a:spcBef>
                          <a:spcPts val="0"/>
                        </a:spcBef>
                        <a:spcAft>
                          <a:spcPts val="0"/>
                        </a:spcAft>
                      </a:pPr>
                      <a:r>
                        <a:rPr lang="en-US" sz="1400">
                          <a:effectLst/>
                        </a:rPr>
                        <a:t>5.07 (1.43)</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tc>
                <a:tc>
                  <a:txBody>
                    <a:bodyPr/>
                    <a:lstStyle/>
                    <a:p>
                      <a:pPr marL="0" marR="0" algn="ctr">
                        <a:lnSpc>
                          <a:spcPct val="150000"/>
                        </a:lnSpc>
                        <a:spcBef>
                          <a:spcPts val="0"/>
                        </a:spcBef>
                        <a:spcAft>
                          <a:spcPts val="0"/>
                        </a:spcAft>
                      </a:pPr>
                      <a:r>
                        <a:rPr lang="en-US" sz="1400" dirty="0">
                          <a:effectLst/>
                        </a:rPr>
                        <a:t>3.00</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tc>
                <a:tc>
                  <a:txBody>
                    <a:bodyPr/>
                    <a:lstStyle/>
                    <a:p>
                      <a:pPr marL="0" marR="0" algn="ctr">
                        <a:lnSpc>
                          <a:spcPct val="150000"/>
                        </a:lnSpc>
                        <a:spcBef>
                          <a:spcPts val="0"/>
                        </a:spcBef>
                        <a:spcAft>
                          <a:spcPts val="0"/>
                        </a:spcAft>
                      </a:pPr>
                      <a:r>
                        <a:rPr lang="en-US" sz="1400" dirty="0">
                          <a:effectLst/>
                        </a:rPr>
                        <a:t>10.00</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tc>
                <a:extLst>
                  <a:ext uri="{0D108BD9-81ED-4DB2-BD59-A6C34878D82A}">
                    <a16:rowId xmlns:a16="http://schemas.microsoft.com/office/drawing/2014/main" val="930270782"/>
                  </a:ext>
                </a:extLst>
              </a:tr>
              <a:tr h="350810">
                <a:tc>
                  <a:txBody>
                    <a:bodyPr/>
                    <a:lstStyle/>
                    <a:p>
                      <a:pPr marL="0" marR="0" algn="ctr">
                        <a:lnSpc>
                          <a:spcPct val="150000"/>
                        </a:lnSpc>
                        <a:spcBef>
                          <a:spcPts val="0"/>
                        </a:spcBef>
                        <a:spcAft>
                          <a:spcPts val="0"/>
                        </a:spcAft>
                      </a:pPr>
                      <a:r>
                        <a:rPr lang="en-US" sz="1600" dirty="0">
                          <a:solidFill>
                            <a:schemeClr val="tx1"/>
                          </a:solidFill>
                          <a:effectLst/>
                        </a:rPr>
                        <a:t>Ortho N</a:t>
                      </a:r>
                      <a:endParaRPr lang="en-US" sz="16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solidFill>
                      <a:srgbClr val="CFD5EA"/>
                    </a:solidFill>
                  </a:tcPr>
                </a:tc>
                <a:tc>
                  <a:txBody>
                    <a:bodyPr/>
                    <a:lstStyle/>
                    <a:p>
                      <a:pPr marL="0" marR="0" algn="ctr">
                        <a:lnSpc>
                          <a:spcPct val="150000"/>
                        </a:lnSpc>
                        <a:spcBef>
                          <a:spcPts val="0"/>
                        </a:spcBef>
                        <a:spcAft>
                          <a:spcPts val="0"/>
                        </a:spcAft>
                      </a:pPr>
                      <a:r>
                        <a:rPr lang="en-US" sz="1400" dirty="0">
                          <a:effectLst/>
                        </a:rPr>
                        <a:t>Buchanan et al., 2013</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tc>
                <a:tc>
                  <a:txBody>
                    <a:bodyPr/>
                    <a:lstStyle/>
                    <a:p>
                      <a:pPr marL="0" marR="0" algn="ctr">
                        <a:lnSpc>
                          <a:spcPct val="150000"/>
                        </a:lnSpc>
                        <a:spcBef>
                          <a:spcPts val="0"/>
                        </a:spcBef>
                        <a:spcAft>
                          <a:spcPts val="0"/>
                        </a:spcAft>
                      </a:pPr>
                      <a:r>
                        <a:rPr lang="en-US" sz="1400">
                          <a:effectLst/>
                        </a:rPr>
                        <a:t>6.44 (5.79)</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tc>
                <a:tc>
                  <a:txBody>
                    <a:bodyPr/>
                    <a:lstStyle/>
                    <a:p>
                      <a:pPr marL="0" marR="0" algn="ctr">
                        <a:lnSpc>
                          <a:spcPct val="150000"/>
                        </a:lnSpc>
                        <a:spcBef>
                          <a:spcPts val="0"/>
                        </a:spcBef>
                        <a:spcAft>
                          <a:spcPts val="0"/>
                        </a:spcAft>
                      </a:pPr>
                      <a:r>
                        <a:rPr lang="en-US" sz="1400">
                          <a:effectLst/>
                        </a:rPr>
                        <a:t>0.00</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tc>
                <a:tc>
                  <a:txBody>
                    <a:bodyPr/>
                    <a:lstStyle/>
                    <a:p>
                      <a:pPr marL="0" marR="0" algn="ctr">
                        <a:lnSpc>
                          <a:spcPct val="150000"/>
                        </a:lnSpc>
                        <a:spcBef>
                          <a:spcPts val="0"/>
                        </a:spcBef>
                        <a:spcAft>
                          <a:spcPts val="0"/>
                        </a:spcAft>
                      </a:pPr>
                      <a:r>
                        <a:rPr lang="en-US" sz="1400">
                          <a:effectLst/>
                        </a:rPr>
                        <a:t>20.00</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tc>
                <a:extLst>
                  <a:ext uri="{0D108BD9-81ED-4DB2-BD59-A6C34878D82A}">
                    <a16:rowId xmlns:a16="http://schemas.microsoft.com/office/drawing/2014/main" val="582323214"/>
                  </a:ext>
                </a:extLst>
              </a:tr>
              <a:tr h="350810">
                <a:tc>
                  <a:txBody>
                    <a:bodyPr/>
                    <a:lstStyle/>
                    <a:p>
                      <a:pPr marL="0" marR="0" algn="ctr">
                        <a:lnSpc>
                          <a:spcPct val="150000"/>
                        </a:lnSpc>
                        <a:spcBef>
                          <a:spcPts val="0"/>
                        </a:spcBef>
                        <a:spcAft>
                          <a:spcPts val="0"/>
                        </a:spcAft>
                      </a:pPr>
                      <a:r>
                        <a:rPr lang="en-US" sz="1600" dirty="0">
                          <a:solidFill>
                            <a:schemeClr val="tx1"/>
                          </a:solidFill>
                          <a:effectLst/>
                        </a:rPr>
                        <a:t>Phono N</a:t>
                      </a:r>
                      <a:endParaRPr lang="en-US" sz="16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solidFill>
                      <a:srgbClr val="E9EBF5"/>
                    </a:solidFill>
                  </a:tcPr>
                </a:tc>
                <a:tc>
                  <a:txBody>
                    <a:bodyPr/>
                    <a:lstStyle/>
                    <a:p>
                      <a:pPr marL="0" marR="0" algn="ctr">
                        <a:lnSpc>
                          <a:spcPct val="150000"/>
                        </a:lnSpc>
                        <a:spcBef>
                          <a:spcPts val="0"/>
                        </a:spcBef>
                        <a:spcAft>
                          <a:spcPts val="0"/>
                        </a:spcAft>
                      </a:pPr>
                      <a:r>
                        <a:rPr lang="en-US" sz="1400">
                          <a:effectLst/>
                        </a:rPr>
                        <a:t>Buchanan et al., 2013</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tc>
                <a:tc>
                  <a:txBody>
                    <a:bodyPr/>
                    <a:lstStyle/>
                    <a:p>
                      <a:pPr marL="0" marR="0" algn="ctr">
                        <a:lnSpc>
                          <a:spcPct val="150000"/>
                        </a:lnSpc>
                        <a:spcBef>
                          <a:spcPts val="0"/>
                        </a:spcBef>
                        <a:spcAft>
                          <a:spcPts val="0"/>
                        </a:spcAft>
                      </a:pPr>
                      <a:r>
                        <a:rPr lang="en-US" sz="1400" dirty="0">
                          <a:effectLst/>
                        </a:rPr>
                        <a:t>16.55 (14.38)</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tc>
                <a:tc>
                  <a:txBody>
                    <a:bodyPr/>
                    <a:lstStyle/>
                    <a:p>
                      <a:pPr marL="0" marR="0" algn="ctr">
                        <a:lnSpc>
                          <a:spcPct val="150000"/>
                        </a:lnSpc>
                        <a:spcBef>
                          <a:spcPts val="0"/>
                        </a:spcBef>
                        <a:spcAft>
                          <a:spcPts val="0"/>
                        </a:spcAft>
                      </a:pPr>
                      <a:r>
                        <a:rPr lang="en-US" sz="1400">
                          <a:effectLst/>
                        </a:rPr>
                        <a:t>0.00</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tc>
                <a:tc>
                  <a:txBody>
                    <a:bodyPr/>
                    <a:lstStyle/>
                    <a:p>
                      <a:pPr marL="0" marR="0" algn="ctr">
                        <a:lnSpc>
                          <a:spcPct val="150000"/>
                        </a:lnSpc>
                        <a:spcBef>
                          <a:spcPts val="0"/>
                        </a:spcBef>
                        <a:spcAft>
                          <a:spcPts val="0"/>
                        </a:spcAft>
                      </a:pPr>
                      <a:r>
                        <a:rPr lang="en-US" sz="1400">
                          <a:effectLst/>
                        </a:rPr>
                        <a:t>51.00</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tc>
                <a:extLst>
                  <a:ext uri="{0D108BD9-81ED-4DB2-BD59-A6C34878D82A}">
                    <a16:rowId xmlns:a16="http://schemas.microsoft.com/office/drawing/2014/main" val="2917396145"/>
                  </a:ext>
                </a:extLst>
              </a:tr>
              <a:tr h="350810">
                <a:tc>
                  <a:txBody>
                    <a:bodyPr/>
                    <a:lstStyle/>
                    <a:p>
                      <a:pPr marL="0" marR="0" algn="ctr">
                        <a:lnSpc>
                          <a:spcPct val="150000"/>
                        </a:lnSpc>
                        <a:spcBef>
                          <a:spcPts val="0"/>
                        </a:spcBef>
                        <a:spcAft>
                          <a:spcPts val="0"/>
                        </a:spcAft>
                      </a:pPr>
                      <a:r>
                        <a:rPr lang="en-US" sz="1600" dirty="0">
                          <a:solidFill>
                            <a:schemeClr val="tx1"/>
                          </a:solidFill>
                          <a:effectLst/>
                        </a:rPr>
                        <a:t>Phonemes</a:t>
                      </a:r>
                      <a:endParaRPr lang="en-US" sz="16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solidFill>
                      <a:srgbClr val="CFD5EA"/>
                    </a:solidFill>
                  </a:tcPr>
                </a:tc>
                <a:tc>
                  <a:txBody>
                    <a:bodyPr/>
                    <a:lstStyle/>
                    <a:p>
                      <a:pPr marL="0" marR="0" algn="ctr">
                        <a:lnSpc>
                          <a:spcPct val="150000"/>
                        </a:lnSpc>
                        <a:spcBef>
                          <a:spcPts val="0"/>
                        </a:spcBef>
                        <a:spcAft>
                          <a:spcPts val="0"/>
                        </a:spcAft>
                      </a:pPr>
                      <a:r>
                        <a:rPr lang="en-US" sz="1400">
                          <a:effectLst/>
                        </a:rPr>
                        <a:t>Buchanan et al., 2013</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tc>
                <a:tc>
                  <a:txBody>
                    <a:bodyPr/>
                    <a:lstStyle/>
                    <a:p>
                      <a:pPr marL="0" marR="0" algn="ctr">
                        <a:lnSpc>
                          <a:spcPct val="150000"/>
                        </a:lnSpc>
                        <a:spcBef>
                          <a:spcPts val="0"/>
                        </a:spcBef>
                        <a:spcAft>
                          <a:spcPts val="0"/>
                        </a:spcAft>
                      </a:pPr>
                      <a:r>
                        <a:rPr lang="en-US" sz="1400" dirty="0">
                          <a:effectLst/>
                        </a:rPr>
                        <a:t>4.11 (1.32)</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tc>
                <a:tc>
                  <a:txBody>
                    <a:bodyPr/>
                    <a:lstStyle/>
                    <a:p>
                      <a:pPr marL="0" marR="0" algn="ctr">
                        <a:lnSpc>
                          <a:spcPct val="150000"/>
                        </a:lnSpc>
                        <a:spcBef>
                          <a:spcPts val="0"/>
                        </a:spcBef>
                        <a:spcAft>
                          <a:spcPts val="0"/>
                        </a:spcAft>
                      </a:pPr>
                      <a:r>
                        <a:rPr lang="en-US" sz="1400">
                          <a:effectLst/>
                        </a:rPr>
                        <a:t>2.00</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tc>
                <a:tc>
                  <a:txBody>
                    <a:bodyPr/>
                    <a:lstStyle/>
                    <a:p>
                      <a:pPr marL="0" marR="0" algn="ctr">
                        <a:lnSpc>
                          <a:spcPct val="150000"/>
                        </a:lnSpc>
                        <a:spcBef>
                          <a:spcPts val="0"/>
                        </a:spcBef>
                        <a:spcAft>
                          <a:spcPts val="0"/>
                        </a:spcAft>
                      </a:pPr>
                      <a:r>
                        <a:rPr lang="en-US" sz="1400">
                          <a:effectLst/>
                        </a:rPr>
                        <a:t>9.00</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tc>
                <a:extLst>
                  <a:ext uri="{0D108BD9-81ED-4DB2-BD59-A6C34878D82A}">
                    <a16:rowId xmlns:a16="http://schemas.microsoft.com/office/drawing/2014/main" val="3487590315"/>
                  </a:ext>
                </a:extLst>
              </a:tr>
              <a:tr h="350810">
                <a:tc>
                  <a:txBody>
                    <a:bodyPr/>
                    <a:lstStyle/>
                    <a:p>
                      <a:pPr marL="0" marR="0" algn="ctr">
                        <a:lnSpc>
                          <a:spcPct val="150000"/>
                        </a:lnSpc>
                        <a:spcBef>
                          <a:spcPts val="0"/>
                        </a:spcBef>
                        <a:spcAft>
                          <a:spcPts val="0"/>
                        </a:spcAft>
                      </a:pPr>
                      <a:r>
                        <a:rPr lang="en-US" sz="1600" dirty="0">
                          <a:solidFill>
                            <a:schemeClr val="tx1"/>
                          </a:solidFill>
                          <a:effectLst/>
                        </a:rPr>
                        <a:t>Syllables</a:t>
                      </a:r>
                      <a:endParaRPr lang="en-US" sz="16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solidFill>
                      <a:srgbClr val="E9EBF5"/>
                    </a:solidFill>
                  </a:tcPr>
                </a:tc>
                <a:tc>
                  <a:txBody>
                    <a:bodyPr/>
                    <a:lstStyle/>
                    <a:p>
                      <a:pPr marL="0" marR="0" algn="ctr">
                        <a:lnSpc>
                          <a:spcPct val="150000"/>
                        </a:lnSpc>
                        <a:spcBef>
                          <a:spcPts val="0"/>
                        </a:spcBef>
                        <a:spcAft>
                          <a:spcPts val="0"/>
                        </a:spcAft>
                      </a:pPr>
                      <a:r>
                        <a:rPr lang="en-US" sz="1400">
                          <a:effectLst/>
                        </a:rPr>
                        <a:t>Buchanan et al., 2013</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tc>
                <a:tc>
                  <a:txBody>
                    <a:bodyPr/>
                    <a:lstStyle/>
                    <a:p>
                      <a:pPr marL="0" marR="0" algn="ctr">
                        <a:lnSpc>
                          <a:spcPct val="150000"/>
                        </a:lnSpc>
                        <a:spcBef>
                          <a:spcPts val="0"/>
                        </a:spcBef>
                        <a:spcAft>
                          <a:spcPts val="0"/>
                        </a:spcAft>
                      </a:pPr>
                      <a:r>
                        <a:rPr lang="en-US" sz="1400" dirty="0">
                          <a:effectLst/>
                        </a:rPr>
                        <a:t>1.43 (0.67)</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tc>
                <a:tc>
                  <a:txBody>
                    <a:bodyPr/>
                    <a:lstStyle/>
                    <a:p>
                      <a:pPr marL="0" marR="0" algn="ctr">
                        <a:lnSpc>
                          <a:spcPct val="150000"/>
                        </a:lnSpc>
                        <a:spcBef>
                          <a:spcPts val="0"/>
                        </a:spcBef>
                        <a:spcAft>
                          <a:spcPts val="0"/>
                        </a:spcAft>
                      </a:pPr>
                      <a:r>
                        <a:rPr lang="en-US" sz="1400">
                          <a:effectLst/>
                        </a:rPr>
                        <a:t>1.00</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tc>
                <a:tc>
                  <a:txBody>
                    <a:bodyPr/>
                    <a:lstStyle/>
                    <a:p>
                      <a:pPr marL="0" marR="0" algn="ctr">
                        <a:lnSpc>
                          <a:spcPct val="150000"/>
                        </a:lnSpc>
                        <a:spcBef>
                          <a:spcPts val="0"/>
                        </a:spcBef>
                        <a:spcAft>
                          <a:spcPts val="0"/>
                        </a:spcAft>
                      </a:pPr>
                      <a:r>
                        <a:rPr lang="en-US" sz="1400">
                          <a:effectLst/>
                        </a:rPr>
                        <a:t>4.00</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tc>
                <a:extLst>
                  <a:ext uri="{0D108BD9-81ED-4DB2-BD59-A6C34878D82A}">
                    <a16:rowId xmlns:a16="http://schemas.microsoft.com/office/drawing/2014/main" val="1000942997"/>
                  </a:ext>
                </a:extLst>
              </a:tr>
              <a:tr h="350810">
                <a:tc>
                  <a:txBody>
                    <a:bodyPr/>
                    <a:lstStyle/>
                    <a:p>
                      <a:pPr marL="0" marR="0" algn="ctr">
                        <a:lnSpc>
                          <a:spcPct val="150000"/>
                        </a:lnSpc>
                        <a:spcBef>
                          <a:spcPts val="0"/>
                        </a:spcBef>
                        <a:spcAft>
                          <a:spcPts val="0"/>
                        </a:spcAft>
                      </a:pPr>
                      <a:r>
                        <a:rPr lang="en-US" sz="1600" dirty="0">
                          <a:solidFill>
                            <a:schemeClr val="tx1"/>
                          </a:solidFill>
                          <a:effectLst/>
                        </a:rPr>
                        <a:t>Morphemes</a:t>
                      </a:r>
                      <a:endParaRPr lang="en-US" sz="16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solidFill>
                      <a:srgbClr val="CFD5EA"/>
                    </a:solidFill>
                  </a:tcPr>
                </a:tc>
                <a:tc>
                  <a:txBody>
                    <a:bodyPr/>
                    <a:lstStyle/>
                    <a:p>
                      <a:pPr marL="0" marR="0" algn="ctr">
                        <a:lnSpc>
                          <a:spcPct val="150000"/>
                        </a:lnSpc>
                        <a:spcBef>
                          <a:spcPts val="0"/>
                        </a:spcBef>
                        <a:spcAft>
                          <a:spcPts val="0"/>
                        </a:spcAft>
                      </a:pPr>
                      <a:r>
                        <a:rPr lang="en-US" sz="1400" dirty="0">
                          <a:effectLst/>
                        </a:rPr>
                        <a:t>Buchanan et al., 2013</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solidFill>
                      <a:srgbClr val="CFD5EA"/>
                    </a:solidFill>
                  </a:tcPr>
                </a:tc>
                <a:tc>
                  <a:txBody>
                    <a:bodyPr/>
                    <a:lstStyle/>
                    <a:p>
                      <a:pPr marL="0" marR="0" algn="ctr">
                        <a:lnSpc>
                          <a:spcPct val="150000"/>
                        </a:lnSpc>
                        <a:spcBef>
                          <a:spcPts val="0"/>
                        </a:spcBef>
                        <a:spcAft>
                          <a:spcPts val="0"/>
                        </a:spcAft>
                      </a:pPr>
                      <a:r>
                        <a:rPr lang="en-US" sz="1400" dirty="0">
                          <a:effectLst/>
                        </a:rPr>
                        <a:t>1.06 (0.24)</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tc>
                <a:tc>
                  <a:txBody>
                    <a:bodyPr/>
                    <a:lstStyle/>
                    <a:p>
                      <a:pPr marL="0" marR="0" algn="ctr">
                        <a:lnSpc>
                          <a:spcPct val="150000"/>
                        </a:lnSpc>
                        <a:spcBef>
                          <a:spcPts val="0"/>
                        </a:spcBef>
                        <a:spcAft>
                          <a:spcPts val="0"/>
                        </a:spcAft>
                      </a:pPr>
                      <a:r>
                        <a:rPr lang="en-US" sz="1400">
                          <a:effectLst/>
                        </a:rPr>
                        <a:t>1.00</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tc>
                <a:tc>
                  <a:txBody>
                    <a:bodyPr/>
                    <a:lstStyle/>
                    <a:p>
                      <a:pPr marL="0" marR="0" algn="ctr">
                        <a:lnSpc>
                          <a:spcPct val="150000"/>
                        </a:lnSpc>
                        <a:spcBef>
                          <a:spcPts val="0"/>
                        </a:spcBef>
                        <a:spcAft>
                          <a:spcPts val="0"/>
                        </a:spcAft>
                      </a:pPr>
                      <a:r>
                        <a:rPr lang="en-US" sz="1400">
                          <a:effectLst/>
                        </a:rPr>
                        <a:t>2.00</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tc>
                <a:extLst>
                  <a:ext uri="{0D108BD9-81ED-4DB2-BD59-A6C34878D82A}">
                    <a16:rowId xmlns:a16="http://schemas.microsoft.com/office/drawing/2014/main" val="1125002838"/>
                  </a:ext>
                </a:extLst>
              </a:tr>
              <a:tr h="350810">
                <a:tc>
                  <a:txBody>
                    <a:bodyPr/>
                    <a:lstStyle/>
                    <a:p>
                      <a:pPr marL="0" marR="0" algn="ctr">
                        <a:lnSpc>
                          <a:spcPct val="150000"/>
                        </a:lnSpc>
                        <a:spcBef>
                          <a:spcPts val="0"/>
                        </a:spcBef>
                        <a:spcAft>
                          <a:spcPts val="0"/>
                        </a:spcAft>
                      </a:pPr>
                      <a:r>
                        <a:rPr lang="en-US" sz="1600" dirty="0">
                          <a:solidFill>
                            <a:schemeClr val="tx1"/>
                          </a:solidFill>
                          <a:effectLst/>
                        </a:rPr>
                        <a:t>AOA</a:t>
                      </a:r>
                      <a:endParaRPr lang="en-US" sz="16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solidFill>
                      <a:srgbClr val="E9EBF5"/>
                    </a:solidFill>
                  </a:tcPr>
                </a:tc>
                <a:tc>
                  <a:txBody>
                    <a:bodyPr/>
                    <a:lstStyle/>
                    <a:p>
                      <a:pPr marL="0" marR="0" algn="ctr">
                        <a:lnSpc>
                          <a:spcPct val="150000"/>
                        </a:lnSpc>
                        <a:spcBef>
                          <a:spcPts val="0"/>
                        </a:spcBef>
                        <a:spcAft>
                          <a:spcPts val="0"/>
                        </a:spcAft>
                      </a:pPr>
                      <a:r>
                        <a:rPr lang="en-US" sz="1400">
                          <a:effectLst/>
                        </a:rPr>
                        <a:t>Kuperman et al., 2012</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tc>
                <a:tc>
                  <a:txBody>
                    <a:bodyPr/>
                    <a:lstStyle/>
                    <a:p>
                      <a:pPr marL="0" marR="0" algn="ctr">
                        <a:lnSpc>
                          <a:spcPct val="150000"/>
                        </a:lnSpc>
                        <a:spcBef>
                          <a:spcPts val="0"/>
                        </a:spcBef>
                        <a:spcAft>
                          <a:spcPts val="0"/>
                        </a:spcAft>
                      </a:pPr>
                      <a:r>
                        <a:rPr lang="en-US" sz="1400" dirty="0">
                          <a:effectLst/>
                        </a:rPr>
                        <a:t>5.50 (1.75)</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tc>
                <a:tc>
                  <a:txBody>
                    <a:bodyPr/>
                    <a:lstStyle/>
                    <a:p>
                      <a:pPr marL="0" marR="0" algn="ctr">
                        <a:lnSpc>
                          <a:spcPct val="150000"/>
                        </a:lnSpc>
                        <a:spcBef>
                          <a:spcPts val="0"/>
                        </a:spcBef>
                        <a:spcAft>
                          <a:spcPts val="0"/>
                        </a:spcAft>
                      </a:pPr>
                      <a:r>
                        <a:rPr lang="en-US" sz="1400">
                          <a:effectLst/>
                        </a:rPr>
                        <a:t>2.47</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tc>
                <a:tc>
                  <a:txBody>
                    <a:bodyPr/>
                    <a:lstStyle/>
                    <a:p>
                      <a:pPr marL="0" marR="0" algn="ctr">
                        <a:lnSpc>
                          <a:spcPct val="150000"/>
                        </a:lnSpc>
                        <a:spcBef>
                          <a:spcPts val="0"/>
                        </a:spcBef>
                        <a:spcAft>
                          <a:spcPts val="0"/>
                        </a:spcAft>
                      </a:pPr>
                      <a:r>
                        <a:rPr lang="en-US" sz="1400">
                          <a:effectLst/>
                        </a:rPr>
                        <a:t>11.05</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tc>
                <a:extLst>
                  <a:ext uri="{0D108BD9-81ED-4DB2-BD59-A6C34878D82A}">
                    <a16:rowId xmlns:a16="http://schemas.microsoft.com/office/drawing/2014/main" val="611623954"/>
                  </a:ext>
                </a:extLst>
              </a:tr>
              <a:tr h="350810">
                <a:tc>
                  <a:txBody>
                    <a:bodyPr/>
                    <a:lstStyle/>
                    <a:p>
                      <a:pPr marL="0" marR="0" algn="ctr">
                        <a:lnSpc>
                          <a:spcPct val="150000"/>
                        </a:lnSpc>
                        <a:spcBef>
                          <a:spcPts val="0"/>
                        </a:spcBef>
                        <a:spcAft>
                          <a:spcPts val="0"/>
                        </a:spcAft>
                      </a:pPr>
                      <a:r>
                        <a:rPr lang="en-US" sz="1600" dirty="0">
                          <a:solidFill>
                            <a:schemeClr val="tx1"/>
                          </a:solidFill>
                          <a:effectLst/>
                        </a:rPr>
                        <a:t>Valence</a:t>
                      </a:r>
                      <a:endParaRPr lang="en-US" sz="16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solidFill>
                      <a:srgbClr val="CFD5EA"/>
                    </a:solidFill>
                  </a:tcPr>
                </a:tc>
                <a:tc>
                  <a:txBody>
                    <a:bodyPr/>
                    <a:lstStyle/>
                    <a:p>
                      <a:pPr marL="0" marR="0" algn="ctr">
                        <a:lnSpc>
                          <a:spcPct val="150000"/>
                        </a:lnSpc>
                        <a:spcBef>
                          <a:spcPts val="0"/>
                        </a:spcBef>
                        <a:spcAft>
                          <a:spcPts val="0"/>
                        </a:spcAft>
                      </a:pPr>
                      <a:r>
                        <a:rPr lang="en-US" sz="1400" dirty="0">
                          <a:effectLst/>
                        </a:rPr>
                        <a:t>Warriner et al., 2013</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solidFill>
                      <a:srgbClr val="CFD5EA"/>
                    </a:solidFill>
                  </a:tcPr>
                </a:tc>
                <a:tc>
                  <a:txBody>
                    <a:bodyPr/>
                    <a:lstStyle/>
                    <a:p>
                      <a:pPr marL="0" marR="0" algn="ctr">
                        <a:lnSpc>
                          <a:spcPct val="150000"/>
                        </a:lnSpc>
                        <a:spcBef>
                          <a:spcPts val="0"/>
                        </a:spcBef>
                        <a:spcAft>
                          <a:spcPts val="0"/>
                        </a:spcAft>
                      </a:pPr>
                      <a:r>
                        <a:rPr lang="en-US" sz="1400">
                          <a:effectLst/>
                        </a:rPr>
                        <a:t>5.69 (1.17)</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tc>
                <a:tc>
                  <a:txBody>
                    <a:bodyPr/>
                    <a:lstStyle/>
                    <a:p>
                      <a:pPr marL="0" marR="0" algn="ctr">
                        <a:lnSpc>
                          <a:spcPct val="150000"/>
                        </a:lnSpc>
                        <a:spcBef>
                          <a:spcPts val="0"/>
                        </a:spcBef>
                        <a:spcAft>
                          <a:spcPts val="0"/>
                        </a:spcAft>
                      </a:pPr>
                      <a:r>
                        <a:rPr lang="en-US" sz="1400" dirty="0">
                          <a:effectLst/>
                        </a:rPr>
                        <a:t>1.91</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tc>
                <a:tc>
                  <a:txBody>
                    <a:bodyPr/>
                    <a:lstStyle/>
                    <a:p>
                      <a:pPr marL="0" marR="0" algn="ctr">
                        <a:lnSpc>
                          <a:spcPct val="150000"/>
                        </a:lnSpc>
                        <a:spcBef>
                          <a:spcPts val="0"/>
                        </a:spcBef>
                        <a:spcAft>
                          <a:spcPts val="0"/>
                        </a:spcAft>
                      </a:pPr>
                      <a:r>
                        <a:rPr lang="en-US" sz="1400">
                          <a:effectLst/>
                        </a:rPr>
                        <a:t>7.89</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tc>
                <a:extLst>
                  <a:ext uri="{0D108BD9-81ED-4DB2-BD59-A6C34878D82A}">
                    <a16:rowId xmlns:a16="http://schemas.microsoft.com/office/drawing/2014/main" val="1147993341"/>
                  </a:ext>
                </a:extLst>
              </a:tr>
              <a:tr h="350810">
                <a:tc>
                  <a:txBody>
                    <a:bodyPr/>
                    <a:lstStyle/>
                    <a:p>
                      <a:pPr marL="0" marR="0" algn="ctr">
                        <a:lnSpc>
                          <a:spcPct val="150000"/>
                        </a:lnSpc>
                        <a:spcBef>
                          <a:spcPts val="0"/>
                        </a:spcBef>
                        <a:spcAft>
                          <a:spcPts val="0"/>
                        </a:spcAft>
                      </a:pPr>
                      <a:r>
                        <a:rPr lang="en-US" sz="1600" dirty="0">
                          <a:solidFill>
                            <a:schemeClr val="tx1"/>
                          </a:solidFill>
                          <a:effectLst/>
                        </a:rPr>
                        <a:t>Imageability</a:t>
                      </a:r>
                      <a:endParaRPr lang="en-US" sz="16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solidFill>
                      <a:srgbClr val="E9EBF5"/>
                    </a:solidFill>
                  </a:tcPr>
                </a:tc>
                <a:tc>
                  <a:txBody>
                    <a:bodyPr/>
                    <a:lstStyle/>
                    <a:p>
                      <a:pPr marL="0" marR="0" algn="ctr">
                        <a:lnSpc>
                          <a:spcPct val="150000"/>
                        </a:lnSpc>
                        <a:spcBef>
                          <a:spcPts val="0"/>
                        </a:spcBef>
                        <a:spcAft>
                          <a:spcPts val="0"/>
                        </a:spcAft>
                      </a:pPr>
                      <a:r>
                        <a:rPr lang="en-US" sz="1400">
                          <a:effectLst/>
                        </a:rPr>
                        <a:t>Toglia &amp; Battig, 1978</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tc>
                <a:tc>
                  <a:txBody>
                    <a:bodyPr/>
                    <a:lstStyle/>
                    <a:p>
                      <a:pPr marL="0" marR="0" algn="ctr">
                        <a:lnSpc>
                          <a:spcPct val="150000"/>
                        </a:lnSpc>
                        <a:spcBef>
                          <a:spcPts val="0"/>
                        </a:spcBef>
                        <a:spcAft>
                          <a:spcPts val="0"/>
                        </a:spcAft>
                      </a:pPr>
                      <a:r>
                        <a:rPr lang="en-US" sz="1400">
                          <a:effectLst/>
                        </a:rPr>
                        <a:t>5.41 (0.76)</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tc>
                <a:tc>
                  <a:txBody>
                    <a:bodyPr/>
                    <a:lstStyle/>
                    <a:p>
                      <a:pPr marL="0" marR="0" algn="ctr">
                        <a:lnSpc>
                          <a:spcPct val="150000"/>
                        </a:lnSpc>
                        <a:spcBef>
                          <a:spcPts val="0"/>
                        </a:spcBef>
                        <a:spcAft>
                          <a:spcPts val="0"/>
                        </a:spcAft>
                      </a:pPr>
                      <a:r>
                        <a:rPr lang="en-US" sz="1400" dirty="0">
                          <a:effectLst/>
                        </a:rPr>
                        <a:t>3.02</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tc>
                <a:tc>
                  <a:txBody>
                    <a:bodyPr/>
                    <a:lstStyle/>
                    <a:p>
                      <a:pPr marL="0" marR="0" algn="ctr">
                        <a:lnSpc>
                          <a:spcPct val="150000"/>
                        </a:lnSpc>
                        <a:spcBef>
                          <a:spcPts val="0"/>
                        </a:spcBef>
                        <a:spcAft>
                          <a:spcPts val="0"/>
                        </a:spcAft>
                      </a:pPr>
                      <a:r>
                        <a:rPr lang="en-US" sz="1400">
                          <a:effectLst/>
                        </a:rPr>
                        <a:t>6.61</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tc>
                <a:extLst>
                  <a:ext uri="{0D108BD9-81ED-4DB2-BD59-A6C34878D82A}">
                    <a16:rowId xmlns:a16="http://schemas.microsoft.com/office/drawing/2014/main" val="2753513149"/>
                  </a:ext>
                </a:extLst>
              </a:tr>
              <a:tr h="350810">
                <a:tc>
                  <a:txBody>
                    <a:bodyPr/>
                    <a:lstStyle/>
                    <a:p>
                      <a:pPr marL="0" marR="0" algn="ctr">
                        <a:lnSpc>
                          <a:spcPct val="150000"/>
                        </a:lnSpc>
                        <a:spcBef>
                          <a:spcPts val="0"/>
                        </a:spcBef>
                        <a:spcAft>
                          <a:spcPts val="0"/>
                        </a:spcAft>
                      </a:pPr>
                      <a:r>
                        <a:rPr lang="en-US" sz="1600" dirty="0">
                          <a:solidFill>
                            <a:schemeClr val="tx1"/>
                          </a:solidFill>
                          <a:effectLst/>
                        </a:rPr>
                        <a:t>Familiarity</a:t>
                      </a:r>
                      <a:endParaRPr lang="en-US" sz="16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solidFill>
                      <a:srgbClr val="CFD5EA"/>
                    </a:solidFill>
                  </a:tcPr>
                </a:tc>
                <a:tc>
                  <a:txBody>
                    <a:bodyPr/>
                    <a:lstStyle/>
                    <a:p>
                      <a:pPr marL="0" marR="0" algn="ctr">
                        <a:lnSpc>
                          <a:spcPct val="150000"/>
                        </a:lnSpc>
                        <a:spcBef>
                          <a:spcPts val="0"/>
                        </a:spcBef>
                        <a:spcAft>
                          <a:spcPts val="0"/>
                        </a:spcAft>
                      </a:pPr>
                      <a:r>
                        <a:rPr lang="en-US" sz="1400" dirty="0" err="1">
                          <a:effectLst/>
                        </a:rPr>
                        <a:t>Toglia</a:t>
                      </a:r>
                      <a:r>
                        <a:rPr lang="en-US" sz="1400" dirty="0">
                          <a:effectLst/>
                        </a:rPr>
                        <a:t> &amp; </a:t>
                      </a:r>
                      <a:r>
                        <a:rPr lang="en-US" sz="1400" dirty="0" err="1">
                          <a:effectLst/>
                        </a:rPr>
                        <a:t>Battig</a:t>
                      </a:r>
                      <a:r>
                        <a:rPr lang="en-US" sz="1400" dirty="0">
                          <a:effectLst/>
                        </a:rPr>
                        <a:t>, 1978</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solidFill>
                      <a:srgbClr val="CFD5EA"/>
                    </a:solidFill>
                  </a:tcPr>
                </a:tc>
                <a:tc>
                  <a:txBody>
                    <a:bodyPr/>
                    <a:lstStyle/>
                    <a:p>
                      <a:pPr marL="0" marR="0" algn="ctr">
                        <a:lnSpc>
                          <a:spcPct val="150000"/>
                        </a:lnSpc>
                        <a:spcBef>
                          <a:spcPts val="0"/>
                        </a:spcBef>
                        <a:spcAft>
                          <a:spcPts val="0"/>
                        </a:spcAft>
                      </a:pPr>
                      <a:r>
                        <a:rPr lang="en-US" sz="1400">
                          <a:effectLst/>
                        </a:rPr>
                        <a:t>6.18 (0.29)</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tc>
                <a:tc>
                  <a:txBody>
                    <a:bodyPr/>
                    <a:lstStyle/>
                    <a:p>
                      <a:pPr marL="0" marR="0" algn="ctr">
                        <a:lnSpc>
                          <a:spcPct val="150000"/>
                        </a:lnSpc>
                        <a:spcBef>
                          <a:spcPts val="0"/>
                        </a:spcBef>
                        <a:spcAft>
                          <a:spcPts val="0"/>
                        </a:spcAft>
                      </a:pPr>
                      <a:r>
                        <a:rPr lang="en-US" sz="1400" dirty="0">
                          <a:effectLst/>
                        </a:rPr>
                        <a:t>5.30</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tc>
                <a:tc>
                  <a:txBody>
                    <a:bodyPr/>
                    <a:lstStyle/>
                    <a:p>
                      <a:pPr marL="0" marR="0" algn="ctr">
                        <a:lnSpc>
                          <a:spcPct val="150000"/>
                        </a:lnSpc>
                        <a:spcBef>
                          <a:spcPts val="0"/>
                        </a:spcBef>
                        <a:spcAft>
                          <a:spcPts val="0"/>
                        </a:spcAft>
                      </a:pPr>
                      <a:r>
                        <a:rPr lang="en-US" sz="1400">
                          <a:effectLst/>
                        </a:rPr>
                        <a:t>6.79</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tc>
                <a:extLst>
                  <a:ext uri="{0D108BD9-81ED-4DB2-BD59-A6C34878D82A}">
                    <a16:rowId xmlns:a16="http://schemas.microsoft.com/office/drawing/2014/main" val="2207837108"/>
                  </a:ext>
                </a:extLst>
              </a:tr>
              <a:tr h="350810">
                <a:tc>
                  <a:txBody>
                    <a:bodyPr/>
                    <a:lstStyle/>
                    <a:p>
                      <a:pPr marL="0" marR="0" algn="ctr">
                        <a:lnSpc>
                          <a:spcPct val="150000"/>
                        </a:lnSpc>
                        <a:spcBef>
                          <a:spcPts val="0"/>
                        </a:spcBef>
                        <a:spcAft>
                          <a:spcPts val="0"/>
                        </a:spcAft>
                      </a:pPr>
                      <a:r>
                        <a:rPr lang="en-US" sz="1600" dirty="0">
                          <a:solidFill>
                            <a:schemeClr val="tx1"/>
                          </a:solidFill>
                          <a:effectLst/>
                        </a:rPr>
                        <a:t>FSS</a:t>
                      </a:r>
                      <a:endParaRPr lang="en-US" sz="16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solidFill>
                      <a:srgbClr val="E9EBF5"/>
                    </a:solidFill>
                  </a:tcPr>
                </a:tc>
                <a:tc>
                  <a:txBody>
                    <a:bodyPr/>
                    <a:lstStyle/>
                    <a:p>
                      <a:pPr marL="0" marR="0" algn="ctr">
                        <a:lnSpc>
                          <a:spcPct val="150000"/>
                        </a:lnSpc>
                        <a:spcBef>
                          <a:spcPts val="0"/>
                        </a:spcBef>
                        <a:spcAft>
                          <a:spcPts val="0"/>
                        </a:spcAft>
                      </a:pPr>
                      <a:r>
                        <a:rPr lang="en-US" sz="1400">
                          <a:effectLst/>
                        </a:rPr>
                        <a:t>Buchanan et al., 2013</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tc>
                <a:tc>
                  <a:txBody>
                    <a:bodyPr/>
                    <a:lstStyle/>
                    <a:p>
                      <a:pPr marL="0" marR="0" algn="ctr">
                        <a:lnSpc>
                          <a:spcPct val="150000"/>
                        </a:lnSpc>
                        <a:spcBef>
                          <a:spcPts val="0"/>
                        </a:spcBef>
                        <a:spcAft>
                          <a:spcPts val="0"/>
                        </a:spcAft>
                      </a:pPr>
                      <a:r>
                        <a:rPr lang="en-US" sz="1400" dirty="0">
                          <a:effectLst/>
                        </a:rPr>
                        <a:t>15.04 (10.46)</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tc>
                <a:tc>
                  <a:txBody>
                    <a:bodyPr/>
                    <a:lstStyle/>
                    <a:p>
                      <a:pPr marL="0" marR="0" algn="ctr">
                        <a:lnSpc>
                          <a:spcPct val="150000"/>
                        </a:lnSpc>
                        <a:spcBef>
                          <a:spcPts val="0"/>
                        </a:spcBef>
                        <a:spcAft>
                          <a:spcPts val="0"/>
                        </a:spcAft>
                      </a:pPr>
                      <a:r>
                        <a:rPr lang="en-US" sz="1400" dirty="0">
                          <a:effectLst/>
                        </a:rPr>
                        <a:t>5.00</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tc>
                <a:tc>
                  <a:txBody>
                    <a:bodyPr/>
                    <a:lstStyle/>
                    <a:p>
                      <a:pPr marL="0" marR="0" algn="ctr">
                        <a:lnSpc>
                          <a:spcPct val="150000"/>
                        </a:lnSpc>
                        <a:spcBef>
                          <a:spcPts val="0"/>
                        </a:spcBef>
                        <a:spcAft>
                          <a:spcPts val="0"/>
                        </a:spcAft>
                      </a:pPr>
                      <a:r>
                        <a:rPr lang="en-US" sz="1400" dirty="0">
                          <a:effectLst/>
                        </a:rPr>
                        <a:t>57.00</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tc>
                <a:extLst>
                  <a:ext uri="{0D108BD9-81ED-4DB2-BD59-A6C34878D82A}">
                    <a16:rowId xmlns:a16="http://schemas.microsoft.com/office/drawing/2014/main" val="2456775686"/>
                  </a:ext>
                </a:extLst>
              </a:tr>
              <a:tr h="350810">
                <a:tc>
                  <a:txBody>
                    <a:bodyPr/>
                    <a:lstStyle/>
                    <a:p>
                      <a:pPr marL="0" marR="0" algn="ctr">
                        <a:lnSpc>
                          <a:spcPct val="150000"/>
                        </a:lnSpc>
                        <a:spcBef>
                          <a:spcPts val="0"/>
                        </a:spcBef>
                        <a:spcAft>
                          <a:spcPts val="0"/>
                        </a:spcAft>
                      </a:pPr>
                      <a:r>
                        <a:rPr lang="en-US" sz="1600" dirty="0">
                          <a:solidFill>
                            <a:schemeClr val="tx1"/>
                          </a:solidFill>
                          <a:effectLst/>
                        </a:rPr>
                        <a:t>COSC</a:t>
                      </a:r>
                      <a:endParaRPr lang="en-US" sz="16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solidFill>
                      <a:srgbClr val="CFD5EA"/>
                    </a:solidFill>
                  </a:tcPr>
                </a:tc>
                <a:tc>
                  <a:txBody>
                    <a:bodyPr/>
                    <a:lstStyle/>
                    <a:p>
                      <a:pPr marL="0" marR="0" algn="ctr">
                        <a:lnSpc>
                          <a:spcPct val="150000"/>
                        </a:lnSpc>
                        <a:spcBef>
                          <a:spcPts val="0"/>
                        </a:spcBef>
                        <a:spcAft>
                          <a:spcPts val="0"/>
                        </a:spcAft>
                      </a:pPr>
                      <a:r>
                        <a:rPr lang="en-US" sz="1400" dirty="0">
                          <a:effectLst/>
                        </a:rPr>
                        <a:t>Buchanan et al., 2013</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tc>
                <a:tc>
                  <a:txBody>
                    <a:bodyPr/>
                    <a:lstStyle/>
                    <a:p>
                      <a:pPr marL="0" marR="0" algn="ctr">
                        <a:lnSpc>
                          <a:spcPct val="150000"/>
                        </a:lnSpc>
                        <a:spcBef>
                          <a:spcPts val="0"/>
                        </a:spcBef>
                        <a:spcAft>
                          <a:spcPts val="0"/>
                        </a:spcAft>
                      </a:pPr>
                      <a:r>
                        <a:rPr lang="en-US" sz="1400">
                          <a:effectLst/>
                        </a:rPr>
                        <a:t>81.94 (73.59)</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tc>
                <a:tc>
                  <a:txBody>
                    <a:bodyPr/>
                    <a:lstStyle/>
                    <a:p>
                      <a:pPr marL="0" marR="0" algn="ctr">
                        <a:lnSpc>
                          <a:spcPct val="150000"/>
                        </a:lnSpc>
                        <a:spcBef>
                          <a:spcPts val="0"/>
                        </a:spcBef>
                        <a:spcAft>
                          <a:spcPts val="0"/>
                        </a:spcAft>
                      </a:pPr>
                      <a:r>
                        <a:rPr lang="en-US" sz="1400">
                          <a:effectLst/>
                        </a:rPr>
                        <a:t>1.00</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tc>
                <a:tc>
                  <a:txBody>
                    <a:bodyPr/>
                    <a:lstStyle/>
                    <a:p>
                      <a:pPr marL="0" marR="0" algn="ctr">
                        <a:lnSpc>
                          <a:spcPct val="150000"/>
                        </a:lnSpc>
                        <a:spcBef>
                          <a:spcPts val="0"/>
                        </a:spcBef>
                        <a:spcAft>
                          <a:spcPts val="0"/>
                        </a:spcAft>
                      </a:pPr>
                      <a:r>
                        <a:rPr lang="en-US" sz="1400" dirty="0">
                          <a:effectLst/>
                        </a:rPr>
                        <a:t>347.00</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tc>
                <a:extLst>
                  <a:ext uri="{0D108BD9-81ED-4DB2-BD59-A6C34878D82A}">
                    <a16:rowId xmlns:a16="http://schemas.microsoft.com/office/drawing/2014/main" val="1997980793"/>
                  </a:ext>
                </a:extLst>
              </a:tr>
            </a:tbl>
          </a:graphicData>
        </a:graphic>
      </p:graphicFrame>
      <p:sp>
        <p:nvSpPr>
          <p:cNvPr id="6" name="TextBox 5">
            <a:extLst>
              <a:ext uri="{FF2B5EF4-FFF2-40B4-BE49-F238E27FC236}">
                <a16:creationId xmlns:a16="http://schemas.microsoft.com/office/drawing/2014/main" id="{6726A1C6-C9A7-48B5-B67E-5E1483D4B5DC}"/>
              </a:ext>
            </a:extLst>
          </p:cNvPr>
          <p:cNvSpPr txBox="1"/>
          <p:nvPr/>
        </p:nvSpPr>
        <p:spPr>
          <a:xfrm>
            <a:off x="4001587" y="627867"/>
            <a:ext cx="3540035" cy="430887"/>
          </a:xfrm>
          <a:prstGeom prst="rect">
            <a:avLst/>
          </a:prstGeom>
          <a:noFill/>
        </p:spPr>
        <p:txBody>
          <a:bodyPr wrap="square" rtlCol="0">
            <a:spAutoFit/>
          </a:bodyPr>
          <a:lstStyle/>
          <a:p>
            <a:pPr algn="ctr"/>
            <a:r>
              <a:rPr lang="en-US" sz="2200" b="1" dirty="0">
                <a:solidFill>
                  <a:schemeClr val="accent1"/>
                </a:solidFill>
              </a:rPr>
              <a:t>Cue Items</a:t>
            </a:r>
          </a:p>
        </p:txBody>
      </p:sp>
    </p:spTree>
    <p:extLst>
      <p:ext uri="{BB962C8B-B14F-4D97-AF65-F5344CB8AC3E}">
        <p14:creationId xmlns:p14="http://schemas.microsoft.com/office/powerpoint/2010/main" val="10133117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a:t>
            </a:r>
          </a:p>
        </p:txBody>
      </p:sp>
      <p:sp>
        <p:nvSpPr>
          <p:cNvPr id="3" name="Content Placeholder 2"/>
          <p:cNvSpPr>
            <a:spLocks noGrp="1"/>
          </p:cNvSpPr>
          <p:nvPr>
            <p:ph idx="1"/>
          </p:nvPr>
        </p:nvSpPr>
        <p:spPr>
          <a:xfrm>
            <a:off x="626920" y="2493780"/>
            <a:ext cx="9521632" cy="3416300"/>
          </a:xfrm>
        </p:spPr>
        <p:txBody>
          <a:bodyPr>
            <a:noAutofit/>
          </a:bodyPr>
          <a:lstStyle/>
          <a:p>
            <a:pPr lvl="1"/>
            <a:r>
              <a:rPr lang="en-US" sz="2400" dirty="0">
                <a:solidFill>
                  <a:schemeClr val="tx1"/>
                </a:solidFill>
              </a:rPr>
              <a:t>Different ways to judge item relatedness:</a:t>
            </a:r>
          </a:p>
          <a:p>
            <a:pPr lvl="2"/>
            <a:r>
              <a:rPr lang="en-US" sz="2200" dirty="0">
                <a:solidFill>
                  <a:schemeClr val="tx1"/>
                </a:solidFill>
              </a:rPr>
              <a:t>How often are two words used together? (associative)</a:t>
            </a:r>
          </a:p>
          <a:p>
            <a:pPr lvl="3"/>
            <a:r>
              <a:rPr lang="en-US" sz="2000" dirty="0">
                <a:solidFill>
                  <a:schemeClr val="tx1"/>
                </a:solidFill>
              </a:rPr>
              <a:t>Measured with Forward Strength</a:t>
            </a:r>
          </a:p>
          <a:p>
            <a:pPr lvl="2"/>
            <a:r>
              <a:rPr lang="en-US" sz="2200" dirty="0">
                <a:solidFill>
                  <a:schemeClr val="tx1"/>
                </a:solidFill>
              </a:rPr>
              <a:t>How similar in meaning are two words? (semantic)</a:t>
            </a:r>
          </a:p>
          <a:p>
            <a:pPr lvl="3"/>
            <a:r>
              <a:rPr lang="en-US" sz="2000" dirty="0">
                <a:solidFill>
                  <a:schemeClr val="tx1"/>
                </a:solidFill>
              </a:rPr>
              <a:t>Measured with Cosine</a:t>
            </a:r>
          </a:p>
          <a:p>
            <a:pPr lvl="2"/>
            <a:r>
              <a:rPr lang="en-US" sz="2200" dirty="0">
                <a:solidFill>
                  <a:schemeClr val="tx1"/>
                </a:solidFill>
              </a:rPr>
              <a:t>How closely are two words connected by an overall theme? (thematic)</a:t>
            </a:r>
          </a:p>
          <a:p>
            <a:pPr lvl="3"/>
            <a:r>
              <a:rPr lang="en-US" sz="2000" dirty="0">
                <a:solidFill>
                  <a:schemeClr val="tx1"/>
                </a:solidFill>
              </a:rPr>
              <a:t>Measured with Latent Semantic Analysis</a:t>
            </a:r>
          </a:p>
        </p:txBody>
      </p:sp>
    </p:spTree>
    <p:extLst>
      <p:ext uri="{BB962C8B-B14F-4D97-AF65-F5344CB8AC3E}">
        <p14:creationId xmlns:p14="http://schemas.microsoft.com/office/powerpoint/2010/main" val="18511584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4A52F8B-D357-4787-9713-B6BB4B199B2A}"/>
              </a:ext>
            </a:extLst>
          </p:cNvPr>
          <p:cNvSpPr txBox="1"/>
          <p:nvPr/>
        </p:nvSpPr>
        <p:spPr>
          <a:xfrm>
            <a:off x="1638299" y="43092"/>
            <a:ext cx="8553994" cy="584775"/>
          </a:xfrm>
          <a:prstGeom prst="rect">
            <a:avLst/>
          </a:prstGeom>
          <a:noFill/>
        </p:spPr>
        <p:txBody>
          <a:bodyPr wrap="square" rtlCol="0">
            <a:spAutoFit/>
          </a:bodyPr>
          <a:lstStyle/>
          <a:p>
            <a:r>
              <a:rPr lang="en-US" sz="3200" dirty="0"/>
              <a:t>Descriptive Statistics for Single Word Norms</a:t>
            </a:r>
          </a:p>
        </p:txBody>
      </p:sp>
      <p:graphicFrame>
        <p:nvGraphicFramePr>
          <p:cNvPr id="4" name="Table 3">
            <a:extLst>
              <a:ext uri="{FF2B5EF4-FFF2-40B4-BE49-F238E27FC236}">
                <a16:creationId xmlns:a16="http://schemas.microsoft.com/office/drawing/2014/main" id="{EB35A651-DC12-4255-95CF-547677D69C50}"/>
              </a:ext>
            </a:extLst>
          </p:cNvPr>
          <p:cNvGraphicFramePr>
            <a:graphicFrameLocks noGrp="1"/>
          </p:cNvGraphicFramePr>
          <p:nvPr>
            <p:extLst>
              <p:ext uri="{D42A27DB-BD31-4B8C-83A1-F6EECF244321}">
                <p14:modId xmlns:p14="http://schemas.microsoft.com/office/powerpoint/2010/main" val="3849468411"/>
              </p:ext>
            </p:extLst>
          </p:nvPr>
        </p:nvGraphicFramePr>
        <p:xfrm>
          <a:off x="2090058" y="1101743"/>
          <a:ext cx="7363095" cy="5585664"/>
        </p:xfrm>
        <a:graphic>
          <a:graphicData uri="http://schemas.openxmlformats.org/drawingml/2006/table">
            <a:tbl>
              <a:tblPr firstRow="1" firstCol="1" bandRow="1">
                <a:tableStyleId>{5C22544A-7EE6-4342-B048-85BDC9FD1C3A}</a:tableStyleId>
              </a:tblPr>
              <a:tblGrid>
                <a:gridCol w="1632856">
                  <a:extLst>
                    <a:ext uri="{9D8B030D-6E8A-4147-A177-3AD203B41FA5}">
                      <a16:colId xmlns:a16="http://schemas.microsoft.com/office/drawing/2014/main" val="99617135"/>
                    </a:ext>
                  </a:extLst>
                </a:gridCol>
                <a:gridCol w="2090058">
                  <a:extLst>
                    <a:ext uri="{9D8B030D-6E8A-4147-A177-3AD203B41FA5}">
                      <a16:colId xmlns:a16="http://schemas.microsoft.com/office/drawing/2014/main" val="3963160135"/>
                    </a:ext>
                  </a:extLst>
                </a:gridCol>
                <a:gridCol w="1372330">
                  <a:extLst>
                    <a:ext uri="{9D8B030D-6E8A-4147-A177-3AD203B41FA5}">
                      <a16:colId xmlns:a16="http://schemas.microsoft.com/office/drawing/2014/main" val="1903090455"/>
                    </a:ext>
                  </a:extLst>
                </a:gridCol>
                <a:gridCol w="1058811">
                  <a:extLst>
                    <a:ext uri="{9D8B030D-6E8A-4147-A177-3AD203B41FA5}">
                      <a16:colId xmlns:a16="http://schemas.microsoft.com/office/drawing/2014/main" val="4011494160"/>
                    </a:ext>
                  </a:extLst>
                </a:gridCol>
                <a:gridCol w="1209040">
                  <a:extLst>
                    <a:ext uri="{9D8B030D-6E8A-4147-A177-3AD203B41FA5}">
                      <a16:colId xmlns:a16="http://schemas.microsoft.com/office/drawing/2014/main" val="879972539"/>
                    </a:ext>
                  </a:extLst>
                </a:gridCol>
              </a:tblGrid>
              <a:tr h="349104">
                <a:tc>
                  <a:txBody>
                    <a:bodyPr/>
                    <a:lstStyle/>
                    <a:p>
                      <a:pPr marL="0" marR="0" algn="ctr">
                        <a:lnSpc>
                          <a:spcPct val="150000"/>
                        </a:lnSpc>
                        <a:spcBef>
                          <a:spcPts val="0"/>
                        </a:spcBef>
                        <a:spcAft>
                          <a:spcPts val="0"/>
                        </a:spcAft>
                      </a:pPr>
                      <a:r>
                        <a:rPr lang="en-US" sz="16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Predictor</a:t>
                      </a:r>
                    </a:p>
                  </a:txBody>
                  <a:tcPr marL="50240" marR="50240" marT="0" marB="0">
                    <a:solidFill>
                      <a:srgbClr val="E9EBF5"/>
                    </a:solidFill>
                  </a:tcPr>
                </a:tc>
                <a:tc>
                  <a:txBody>
                    <a:bodyPr/>
                    <a:lstStyle/>
                    <a:p>
                      <a:pPr marL="0" marR="0" algn="ctr">
                        <a:lnSpc>
                          <a:spcPct val="150000"/>
                        </a:lnSpc>
                        <a:spcBef>
                          <a:spcPts val="0"/>
                        </a:spcBef>
                        <a:spcAft>
                          <a:spcPts val="0"/>
                        </a:spcAft>
                      </a:pPr>
                      <a:r>
                        <a:rPr lang="en-US" sz="1600" dirty="0">
                          <a:solidFill>
                            <a:schemeClr val="tx1"/>
                          </a:solidFill>
                          <a:effectLst/>
                        </a:rPr>
                        <a:t>Citation</a:t>
                      </a:r>
                      <a:endParaRPr lang="en-US" sz="16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solidFill>
                      <a:srgbClr val="E9EBF5"/>
                    </a:solidFill>
                  </a:tcPr>
                </a:tc>
                <a:tc>
                  <a:txBody>
                    <a:bodyPr/>
                    <a:lstStyle/>
                    <a:p>
                      <a:pPr marL="0" marR="0" algn="ctr">
                        <a:lnSpc>
                          <a:spcPct val="150000"/>
                        </a:lnSpc>
                        <a:spcBef>
                          <a:spcPts val="0"/>
                        </a:spcBef>
                        <a:spcAft>
                          <a:spcPts val="0"/>
                        </a:spcAft>
                      </a:pPr>
                      <a:r>
                        <a:rPr lang="en-US" sz="1600" dirty="0">
                          <a:solidFill>
                            <a:schemeClr val="tx1"/>
                          </a:solidFill>
                          <a:effectLst/>
                        </a:rPr>
                        <a:t>Mean (</a:t>
                      </a:r>
                      <a:r>
                        <a:rPr lang="en-US" sz="1600" i="1" dirty="0">
                          <a:solidFill>
                            <a:schemeClr val="tx1"/>
                          </a:solidFill>
                          <a:effectLst/>
                        </a:rPr>
                        <a:t>SD</a:t>
                      </a:r>
                      <a:r>
                        <a:rPr lang="en-US" sz="1600" dirty="0">
                          <a:solidFill>
                            <a:schemeClr val="tx1"/>
                          </a:solidFill>
                          <a:effectLst/>
                        </a:rPr>
                        <a:t>)</a:t>
                      </a:r>
                      <a:endParaRPr lang="en-US" sz="16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solidFill>
                      <a:srgbClr val="E9EBF5"/>
                    </a:solidFill>
                  </a:tcPr>
                </a:tc>
                <a:tc>
                  <a:txBody>
                    <a:bodyPr/>
                    <a:lstStyle/>
                    <a:p>
                      <a:pPr marL="0" marR="0" algn="ctr">
                        <a:lnSpc>
                          <a:spcPct val="150000"/>
                        </a:lnSpc>
                        <a:spcBef>
                          <a:spcPts val="0"/>
                        </a:spcBef>
                        <a:spcAft>
                          <a:spcPts val="0"/>
                        </a:spcAft>
                      </a:pPr>
                      <a:r>
                        <a:rPr lang="en-US" sz="1600" dirty="0">
                          <a:solidFill>
                            <a:schemeClr val="tx1"/>
                          </a:solidFill>
                          <a:effectLst/>
                        </a:rPr>
                        <a:t>Minimum</a:t>
                      </a:r>
                      <a:endParaRPr lang="en-US" sz="16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solidFill>
                      <a:srgbClr val="E9EBF5"/>
                    </a:solidFill>
                  </a:tcPr>
                </a:tc>
                <a:tc>
                  <a:txBody>
                    <a:bodyPr/>
                    <a:lstStyle/>
                    <a:p>
                      <a:pPr marL="0" marR="0" algn="ctr">
                        <a:lnSpc>
                          <a:spcPct val="150000"/>
                        </a:lnSpc>
                        <a:spcBef>
                          <a:spcPts val="0"/>
                        </a:spcBef>
                        <a:spcAft>
                          <a:spcPts val="0"/>
                        </a:spcAft>
                      </a:pPr>
                      <a:r>
                        <a:rPr lang="en-US" sz="1600" dirty="0">
                          <a:solidFill>
                            <a:schemeClr val="tx1"/>
                          </a:solidFill>
                          <a:effectLst/>
                        </a:rPr>
                        <a:t>Maximum</a:t>
                      </a:r>
                      <a:endParaRPr lang="en-US" sz="16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solidFill>
                      <a:srgbClr val="E9EBF5"/>
                    </a:solidFill>
                  </a:tcPr>
                </a:tc>
                <a:extLst>
                  <a:ext uri="{0D108BD9-81ED-4DB2-BD59-A6C34878D82A}">
                    <a16:rowId xmlns:a16="http://schemas.microsoft.com/office/drawing/2014/main" val="883827210"/>
                  </a:ext>
                </a:extLst>
              </a:tr>
              <a:tr h="349104">
                <a:tc>
                  <a:txBody>
                    <a:bodyPr/>
                    <a:lstStyle/>
                    <a:p>
                      <a:pPr marL="0" marR="0" algn="ctr">
                        <a:lnSpc>
                          <a:spcPct val="150000"/>
                        </a:lnSpc>
                        <a:spcBef>
                          <a:spcPts val="0"/>
                        </a:spcBef>
                        <a:spcAft>
                          <a:spcPts val="0"/>
                        </a:spcAft>
                      </a:pPr>
                      <a:r>
                        <a:rPr lang="en-US" sz="1600" dirty="0">
                          <a:solidFill>
                            <a:schemeClr val="tx1"/>
                          </a:solidFill>
                          <a:effectLst/>
                        </a:rPr>
                        <a:t>QSS</a:t>
                      </a:r>
                      <a:endParaRPr lang="en-US" sz="16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solidFill>
                      <a:srgbClr val="CFD5EA"/>
                    </a:solidFill>
                  </a:tcPr>
                </a:tc>
                <a:tc>
                  <a:txBody>
                    <a:bodyPr/>
                    <a:lstStyle/>
                    <a:p>
                      <a:pPr marL="0" marR="0" algn="ctr">
                        <a:lnSpc>
                          <a:spcPct val="150000"/>
                        </a:lnSpc>
                        <a:spcBef>
                          <a:spcPts val="0"/>
                        </a:spcBef>
                        <a:spcAft>
                          <a:spcPts val="0"/>
                        </a:spcAft>
                      </a:pPr>
                      <a:r>
                        <a:rPr lang="en-US" sz="1400" dirty="0">
                          <a:effectLst/>
                        </a:rPr>
                        <a:t>Nelson et al., 2004</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tc>
                <a:tc>
                  <a:txBody>
                    <a:bodyPr/>
                    <a:lstStyle/>
                    <a:p>
                      <a:pPr marL="0" marR="0" algn="ctr">
                        <a:lnSpc>
                          <a:spcPct val="150000"/>
                        </a:lnSpc>
                        <a:spcBef>
                          <a:spcPts val="0"/>
                        </a:spcBef>
                        <a:spcAft>
                          <a:spcPts val="0"/>
                        </a:spcAft>
                      </a:pPr>
                      <a:r>
                        <a:rPr lang="en-US" sz="1400" dirty="0">
                          <a:effectLst/>
                          <a:latin typeface="+mn-lt"/>
                          <a:ea typeface="Calibri" panose="020F0502020204030204" pitchFamily="34" charset="0"/>
                          <a:cs typeface="Times New Roman" panose="02020603050405020304" pitchFamily="18" charset="0"/>
                        </a:rPr>
                        <a:t>14.79 (5.06)</a:t>
                      </a:r>
                      <a:endParaRPr lang="en-US" sz="14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400">
                          <a:effectLst/>
                          <a:latin typeface="+mn-lt"/>
                          <a:ea typeface="Calibri" panose="020F0502020204030204" pitchFamily="34" charset="0"/>
                          <a:cs typeface="Times New Roman" panose="02020603050405020304" pitchFamily="18" charset="0"/>
                        </a:rPr>
                        <a:t>5.00</a:t>
                      </a:r>
                      <a:endParaRPr lang="en-US" sz="140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400">
                          <a:effectLst/>
                          <a:latin typeface="+mn-lt"/>
                          <a:ea typeface="Calibri" panose="020F0502020204030204" pitchFamily="34" charset="0"/>
                          <a:cs typeface="Times New Roman" panose="02020603050405020304" pitchFamily="18" charset="0"/>
                        </a:rPr>
                        <a:t>29.00</a:t>
                      </a:r>
                      <a:endParaRPr lang="en-US" sz="140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192308660"/>
                  </a:ext>
                </a:extLst>
              </a:tr>
              <a:tr h="349104">
                <a:tc>
                  <a:txBody>
                    <a:bodyPr/>
                    <a:lstStyle/>
                    <a:p>
                      <a:pPr marL="0" marR="0" algn="ctr">
                        <a:lnSpc>
                          <a:spcPct val="150000"/>
                        </a:lnSpc>
                        <a:spcBef>
                          <a:spcPts val="0"/>
                        </a:spcBef>
                        <a:spcAft>
                          <a:spcPts val="0"/>
                        </a:spcAft>
                      </a:pPr>
                      <a:r>
                        <a:rPr lang="en-US" sz="1600" dirty="0">
                          <a:solidFill>
                            <a:schemeClr val="tx1"/>
                          </a:solidFill>
                          <a:effectLst/>
                        </a:rPr>
                        <a:t>Concreteness</a:t>
                      </a:r>
                      <a:endParaRPr lang="en-US" sz="16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solidFill>
                      <a:srgbClr val="E9EBF5"/>
                    </a:solidFill>
                  </a:tcPr>
                </a:tc>
                <a:tc>
                  <a:txBody>
                    <a:bodyPr/>
                    <a:lstStyle/>
                    <a:p>
                      <a:pPr marL="0" marR="0" algn="ctr">
                        <a:lnSpc>
                          <a:spcPct val="150000"/>
                        </a:lnSpc>
                        <a:spcBef>
                          <a:spcPts val="0"/>
                        </a:spcBef>
                        <a:spcAft>
                          <a:spcPts val="0"/>
                        </a:spcAft>
                      </a:pPr>
                      <a:r>
                        <a:rPr lang="en-US" sz="1400" dirty="0">
                          <a:effectLst/>
                        </a:rPr>
                        <a:t>Nelson et al., 2004</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tc>
                <a:tc>
                  <a:txBody>
                    <a:bodyPr/>
                    <a:lstStyle/>
                    <a:p>
                      <a:pPr marL="0" marR="0" algn="ctr">
                        <a:lnSpc>
                          <a:spcPct val="150000"/>
                        </a:lnSpc>
                        <a:spcBef>
                          <a:spcPts val="0"/>
                        </a:spcBef>
                        <a:spcAft>
                          <a:spcPts val="0"/>
                        </a:spcAft>
                      </a:pPr>
                      <a:r>
                        <a:rPr lang="en-US" sz="1400" dirty="0">
                          <a:effectLst/>
                          <a:latin typeface="+mn-lt"/>
                          <a:ea typeface="Calibri" panose="020F0502020204030204" pitchFamily="34" charset="0"/>
                          <a:cs typeface="Times New Roman" panose="02020603050405020304" pitchFamily="18" charset="0"/>
                        </a:rPr>
                        <a:t>5.34 (1.05)</a:t>
                      </a:r>
                      <a:endParaRPr lang="en-US" sz="14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400">
                          <a:effectLst/>
                          <a:latin typeface="+mn-lt"/>
                          <a:ea typeface="Calibri" panose="020F0502020204030204" pitchFamily="34" charset="0"/>
                          <a:cs typeface="Times New Roman" panose="02020603050405020304" pitchFamily="18" charset="0"/>
                        </a:rPr>
                        <a:t>1.28</a:t>
                      </a:r>
                      <a:endParaRPr lang="en-US" sz="140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400">
                          <a:effectLst/>
                          <a:latin typeface="+mn-lt"/>
                          <a:ea typeface="Calibri" panose="020F0502020204030204" pitchFamily="34" charset="0"/>
                          <a:cs typeface="Times New Roman" panose="02020603050405020304" pitchFamily="18" charset="0"/>
                        </a:rPr>
                        <a:t>7.00</a:t>
                      </a:r>
                      <a:endParaRPr lang="en-US" sz="140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461844399"/>
                  </a:ext>
                </a:extLst>
              </a:tr>
              <a:tr h="349104">
                <a:tc>
                  <a:txBody>
                    <a:bodyPr/>
                    <a:lstStyle/>
                    <a:p>
                      <a:pPr marL="0" marR="0" algn="ctr">
                        <a:lnSpc>
                          <a:spcPct val="150000"/>
                        </a:lnSpc>
                        <a:spcBef>
                          <a:spcPts val="0"/>
                        </a:spcBef>
                        <a:spcAft>
                          <a:spcPts val="0"/>
                        </a:spcAft>
                      </a:pPr>
                      <a:r>
                        <a:rPr lang="en-US" sz="1600" dirty="0">
                          <a:solidFill>
                            <a:schemeClr val="tx1"/>
                          </a:solidFill>
                          <a:effectLst/>
                        </a:rPr>
                        <a:t>SUBTLEX</a:t>
                      </a:r>
                      <a:endParaRPr lang="en-US" sz="16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solidFill>
                      <a:srgbClr val="CFD5EA"/>
                    </a:solidFill>
                  </a:tcPr>
                </a:tc>
                <a:tc>
                  <a:txBody>
                    <a:bodyPr/>
                    <a:lstStyle/>
                    <a:p>
                      <a:pPr marL="0" marR="0" algn="ctr">
                        <a:lnSpc>
                          <a:spcPct val="150000"/>
                        </a:lnSpc>
                        <a:spcBef>
                          <a:spcPts val="0"/>
                        </a:spcBef>
                        <a:spcAft>
                          <a:spcPts val="0"/>
                        </a:spcAft>
                      </a:pPr>
                      <a:r>
                        <a:rPr lang="en-US" sz="1400" dirty="0" err="1">
                          <a:effectLst/>
                        </a:rPr>
                        <a:t>Brysbaert</a:t>
                      </a:r>
                      <a:r>
                        <a:rPr lang="en-US" sz="1400" dirty="0">
                          <a:effectLst/>
                        </a:rPr>
                        <a:t> &amp; New, 2009</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tc>
                <a:tc>
                  <a:txBody>
                    <a:bodyPr/>
                    <a:lstStyle/>
                    <a:p>
                      <a:pPr marL="0" marR="0" algn="ctr">
                        <a:lnSpc>
                          <a:spcPct val="150000"/>
                        </a:lnSpc>
                        <a:spcBef>
                          <a:spcPts val="0"/>
                        </a:spcBef>
                        <a:spcAft>
                          <a:spcPts val="0"/>
                        </a:spcAft>
                      </a:pPr>
                      <a:r>
                        <a:rPr lang="en-US" sz="1400">
                          <a:effectLst/>
                          <a:latin typeface="+mn-lt"/>
                          <a:ea typeface="Calibri" panose="020F0502020204030204" pitchFamily="34" charset="0"/>
                          <a:cs typeface="Times New Roman" panose="02020603050405020304" pitchFamily="18" charset="0"/>
                        </a:rPr>
                        <a:t>3.34 (0.68)</a:t>
                      </a:r>
                      <a:endParaRPr lang="en-US" sz="140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400" dirty="0">
                          <a:effectLst/>
                          <a:latin typeface="+mn-lt"/>
                          <a:ea typeface="Calibri" panose="020F0502020204030204" pitchFamily="34" charset="0"/>
                          <a:cs typeface="Times New Roman" panose="02020603050405020304" pitchFamily="18" charset="0"/>
                        </a:rPr>
                        <a:t>1.59</a:t>
                      </a:r>
                      <a:endParaRPr lang="en-US" sz="14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400">
                          <a:effectLst/>
                          <a:latin typeface="+mn-lt"/>
                          <a:ea typeface="Calibri" panose="020F0502020204030204" pitchFamily="34" charset="0"/>
                          <a:cs typeface="Times New Roman" panose="02020603050405020304" pitchFamily="18" charset="0"/>
                        </a:rPr>
                        <a:t>5.36</a:t>
                      </a:r>
                      <a:endParaRPr lang="en-US" sz="140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177915801"/>
                  </a:ext>
                </a:extLst>
              </a:tr>
              <a:tr h="349104">
                <a:tc>
                  <a:txBody>
                    <a:bodyPr/>
                    <a:lstStyle/>
                    <a:p>
                      <a:pPr marL="0" marR="0" algn="ctr">
                        <a:lnSpc>
                          <a:spcPct val="150000"/>
                        </a:lnSpc>
                        <a:spcBef>
                          <a:spcPts val="0"/>
                        </a:spcBef>
                        <a:spcAft>
                          <a:spcPts val="0"/>
                        </a:spcAft>
                      </a:pPr>
                      <a:r>
                        <a:rPr lang="en-US" sz="1600" dirty="0">
                          <a:solidFill>
                            <a:schemeClr val="tx1"/>
                          </a:solidFill>
                          <a:effectLst/>
                        </a:rPr>
                        <a:t>Length</a:t>
                      </a:r>
                      <a:endParaRPr lang="en-US" sz="16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solidFill>
                      <a:srgbClr val="E9EBF5"/>
                    </a:solidFill>
                  </a:tcPr>
                </a:tc>
                <a:tc>
                  <a:txBody>
                    <a:bodyPr/>
                    <a:lstStyle/>
                    <a:p>
                      <a:pPr marL="0" marR="0" algn="ctr">
                        <a:lnSpc>
                          <a:spcPct val="150000"/>
                        </a:lnSpc>
                        <a:spcBef>
                          <a:spcPts val="0"/>
                        </a:spcBef>
                        <a:spcAft>
                          <a:spcPts val="0"/>
                        </a:spcAft>
                      </a:pPr>
                      <a:r>
                        <a:rPr lang="en-US" sz="1400" dirty="0">
                          <a:effectLst/>
                        </a:rPr>
                        <a:t>Buchanan et al., 2013</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tc>
                <a:tc>
                  <a:txBody>
                    <a:bodyPr/>
                    <a:lstStyle/>
                    <a:p>
                      <a:pPr marL="0" marR="0" algn="ctr">
                        <a:lnSpc>
                          <a:spcPct val="150000"/>
                        </a:lnSpc>
                        <a:spcBef>
                          <a:spcPts val="0"/>
                        </a:spcBef>
                        <a:spcAft>
                          <a:spcPts val="0"/>
                        </a:spcAft>
                      </a:pPr>
                      <a:r>
                        <a:rPr lang="en-US" sz="1400">
                          <a:effectLst/>
                          <a:latin typeface="+mn-lt"/>
                          <a:ea typeface="Calibri" panose="020F0502020204030204" pitchFamily="34" charset="0"/>
                          <a:cs typeface="Times New Roman" panose="02020603050405020304" pitchFamily="18" charset="0"/>
                        </a:rPr>
                        <a:t>4.81 (1.68)</a:t>
                      </a:r>
                      <a:endParaRPr lang="en-US" sz="140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400" dirty="0">
                          <a:effectLst/>
                          <a:latin typeface="+mn-lt"/>
                          <a:ea typeface="Calibri" panose="020F0502020204030204" pitchFamily="34" charset="0"/>
                          <a:cs typeface="Times New Roman" panose="02020603050405020304" pitchFamily="18" charset="0"/>
                        </a:rPr>
                        <a:t>2.00</a:t>
                      </a:r>
                      <a:endParaRPr lang="en-US" sz="14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400">
                          <a:effectLst/>
                          <a:latin typeface="+mn-lt"/>
                          <a:ea typeface="Calibri" panose="020F0502020204030204" pitchFamily="34" charset="0"/>
                          <a:cs typeface="Times New Roman" panose="02020603050405020304" pitchFamily="18" charset="0"/>
                        </a:rPr>
                        <a:t>10.00</a:t>
                      </a:r>
                      <a:endParaRPr lang="en-US" sz="140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930270782"/>
                  </a:ext>
                </a:extLst>
              </a:tr>
              <a:tr h="349104">
                <a:tc>
                  <a:txBody>
                    <a:bodyPr/>
                    <a:lstStyle/>
                    <a:p>
                      <a:pPr marL="0" marR="0" algn="ctr">
                        <a:lnSpc>
                          <a:spcPct val="150000"/>
                        </a:lnSpc>
                        <a:spcBef>
                          <a:spcPts val="0"/>
                        </a:spcBef>
                        <a:spcAft>
                          <a:spcPts val="0"/>
                        </a:spcAft>
                      </a:pPr>
                      <a:r>
                        <a:rPr lang="en-US" sz="1600" dirty="0">
                          <a:solidFill>
                            <a:schemeClr val="tx1"/>
                          </a:solidFill>
                          <a:effectLst/>
                        </a:rPr>
                        <a:t>Ortho N</a:t>
                      </a:r>
                      <a:endParaRPr lang="en-US" sz="16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solidFill>
                      <a:srgbClr val="CFD5EA"/>
                    </a:solidFill>
                  </a:tcPr>
                </a:tc>
                <a:tc>
                  <a:txBody>
                    <a:bodyPr/>
                    <a:lstStyle/>
                    <a:p>
                      <a:pPr marL="0" marR="0" algn="ctr">
                        <a:lnSpc>
                          <a:spcPct val="150000"/>
                        </a:lnSpc>
                        <a:spcBef>
                          <a:spcPts val="0"/>
                        </a:spcBef>
                        <a:spcAft>
                          <a:spcPts val="0"/>
                        </a:spcAft>
                      </a:pPr>
                      <a:r>
                        <a:rPr lang="en-US" sz="1400" dirty="0">
                          <a:effectLst/>
                        </a:rPr>
                        <a:t>Buchanan et al., 2013</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tc>
                <a:tc>
                  <a:txBody>
                    <a:bodyPr/>
                    <a:lstStyle/>
                    <a:p>
                      <a:pPr marL="0" marR="0" algn="ctr">
                        <a:lnSpc>
                          <a:spcPct val="150000"/>
                        </a:lnSpc>
                        <a:spcBef>
                          <a:spcPts val="0"/>
                        </a:spcBef>
                        <a:spcAft>
                          <a:spcPts val="0"/>
                        </a:spcAft>
                      </a:pPr>
                      <a:r>
                        <a:rPr lang="en-US" sz="1400" dirty="0">
                          <a:effectLst/>
                          <a:latin typeface="+mn-lt"/>
                          <a:ea typeface="Calibri" panose="020F0502020204030204" pitchFamily="34" charset="0"/>
                          <a:cs typeface="Times New Roman" panose="02020603050405020304" pitchFamily="18" charset="0"/>
                        </a:rPr>
                        <a:t>8.10 (7.47)</a:t>
                      </a:r>
                      <a:endParaRPr lang="en-US" sz="14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400" dirty="0">
                          <a:effectLst/>
                          <a:latin typeface="+mn-lt"/>
                          <a:ea typeface="Calibri" panose="020F0502020204030204" pitchFamily="34" charset="0"/>
                          <a:cs typeface="Times New Roman" panose="02020603050405020304" pitchFamily="18" charset="0"/>
                        </a:rPr>
                        <a:t>0.00</a:t>
                      </a:r>
                      <a:endParaRPr lang="en-US" sz="14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400">
                          <a:effectLst/>
                          <a:latin typeface="+mn-lt"/>
                          <a:ea typeface="Calibri" panose="020F0502020204030204" pitchFamily="34" charset="0"/>
                          <a:cs typeface="Times New Roman" panose="02020603050405020304" pitchFamily="18" charset="0"/>
                        </a:rPr>
                        <a:t>29.00</a:t>
                      </a:r>
                      <a:endParaRPr lang="en-US" sz="140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582323214"/>
                  </a:ext>
                </a:extLst>
              </a:tr>
              <a:tr h="349104">
                <a:tc>
                  <a:txBody>
                    <a:bodyPr/>
                    <a:lstStyle/>
                    <a:p>
                      <a:pPr marL="0" marR="0" algn="ctr">
                        <a:lnSpc>
                          <a:spcPct val="150000"/>
                        </a:lnSpc>
                        <a:spcBef>
                          <a:spcPts val="0"/>
                        </a:spcBef>
                        <a:spcAft>
                          <a:spcPts val="0"/>
                        </a:spcAft>
                      </a:pPr>
                      <a:r>
                        <a:rPr lang="en-US" sz="1600" dirty="0">
                          <a:solidFill>
                            <a:schemeClr val="tx1"/>
                          </a:solidFill>
                          <a:effectLst/>
                        </a:rPr>
                        <a:t>Phono N</a:t>
                      </a:r>
                      <a:endParaRPr lang="en-US" sz="16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solidFill>
                      <a:srgbClr val="E9EBF5"/>
                    </a:solidFill>
                  </a:tcPr>
                </a:tc>
                <a:tc>
                  <a:txBody>
                    <a:bodyPr/>
                    <a:lstStyle/>
                    <a:p>
                      <a:pPr marL="0" marR="0" algn="ctr">
                        <a:lnSpc>
                          <a:spcPct val="150000"/>
                        </a:lnSpc>
                        <a:spcBef>
                          <a:spcPts val="0"/>
                        </a:spcBef>
                        <a:spcAft>
                          <a:spcPts val="0"/>
                        </a:spcAft>
                      </a:pPr>
                      <a:r>
                        <a:rPr lang="en-US" sz="1400">
                          <a:effectLst/>
                        </a:rPr>
                        <a:t>Buchanan et al., 2013</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tc>
                <a:tc>
                  <a:txBody>
                    <a:bodyPr/>
                    <a:lstStyle/>
                    <a:p>
                      <a:pPr marL="0" marR="0" algn="ctr">
                        <a:lnSpc>
                          <a:spcPct val="150000"/>
                        </a:lnSpc>
                        <a:spcBef>
                          <a:spcPts val="0"/>
                        </a:spcBef>
                        <a:spcAft>
                          <a:spcPts val="0"/>
                        </a:spcAft>
                      </a:pPr>
                      <a:r>
                        <a:rPr lang="en-US" sz="1400">
                          <a:effectLst/>
                          <a:latin typeface="+mn-lt"/>
                          <a:ea typeface="Calibri" panose="020F0502020204030204" pitchFamily="34" charset="0"/>
                          <a:cs typeface="Times New Roman" panose="02020603050405020304" pitchFamily="18" charset="0"/>
                        </a:rPr>
                        <a:t>19.16 (15.93)</a:t>
                      </a:r>
                      <a:endParaRPr lang="en-US" sz="140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400" dirty="0">
                          <a:effectLst/>
                          <a:latin typeface="+mn-lt"/>
                          <a:ea typeface="Calibri" panose="020F0502020204030204" pitchFamily="34" charset="0"/>
                          <a:cs typeface="Times New Roman" panose="02020603050405020304" pitchFamily="18" charset="0"/>
                        </a:rPr>
                        <a:t>0.00</a:t>
                      </a:r>
                      <a:endParaRPr lang="en-US" sz="14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400" dirty="0">
                          <a:effectLst/>
                          <a:latin typeface="+mn-lt"/>
                          <a:ea typeface="Calibri" panose="020F0502020204030204" pitchFamily="34" charset="0"/>
                          <a:cs typeface="Times New Roman" panose="02020603050405020304" pitchFamily="18" charset="0"/>
                        </a:rPr>
                        <a:t>59.00</a:t>
                      </a:r>
                      <a:endParaRPr lang="en-US" sz="1400"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917396145"/>
                  </a:ext>
                </a:extLst>
              </a:tr>
              <a:tr h="349104">
                <a:tc>
                  <a:txBody>
                    <a:bodyPr/>
                    <a:lstStyle/>
                    <a:p>
                      <a:pPr marL="0" marR="0" algn="ctr">
                        <a:lnSpc>
                          <a:spcPct val="150000"/>
                        </a:lnSpc>
                        <a:spcBef>
                          <a:spcPts val="0"/>
                        </a:spcBef>
                        <a:spcAft>
                          <a:spcPts val="0"/>
                        </a:spcAft>
                      </a:pPr>
                      <a:r>
                        <a:rPr lang="en-US" sz="1600" dirty="0">
                          <a:solidFill>
                            <a:schemeClr val="tx1"/>
                          </a:solidFill>
                          <a:effectLst/>
                        </a:rPr>
                        <a:t>Phonemes</a:t>
                      </a:r>
                      <a:endParaRPr lang="en-US" sz="16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solidFill>
                      <a:srgbClr val="CFD5EA"/>
                    </a:solidFill>
                  </a:tcPr>
                </a:tc>
                <a:tc>
                  <a:txBody>
                    <a:bodyPr/>
                    <a:lstStyle/>
                    <a:p>
                      <a:pPr marL="0" marR="0" algn="ctr">
                        <a:lnSpc>
                          <a:spcPct val="150000"/>
                        </a:lnSpc>
                        <a:spcBef>
                          <a:spcPts val="0"/>
                        </a:spcBef>
                        <a:spcAft>
                          <a:spcPts val="0"/>
                        </a:spcAft>
                      </a:pPr>
                      <a:r>
                        <a:rPr lang="en-US" sz="1400">
                          <a:effectLst/>
                        </a:rPr>
                        <a:t>Buchanan et al., 2013</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tc>
                <a:tc>
                  <a:txBody>
                    <a:bodyPr/>
                    <a:lstStyle/>
                    <a:p>
                      <a:pPr marL="0" marR="0" algn="ctr">
                        <a:lnSpc>
                          <a:spcPct val="150000"/>
                        </a:lnSpc>
                        <a:spcBef>
                          <a:spcPts val="0"/>
                        </a:spcBef>
                        <a:spcAft>
                          <a:spcPts val="0"/>
                        </a:spcAft>
                      </a:pPr>
                      <a:r>
                        <a:rPr lang="en-US" sz="1400">
                          <a:effectLst/>
                          <a:latin typeface="+mn-lt"/>
                          <a:ea typeface="Calibri" panose="020F0502020204030204" pitchFamily="34" charset="0"/>
                          <a:cs typeface="Times New Roman" panose="02020603050405020304" pitchFamily="18" charset="0"/>
                        </a:rPr>
                        <a:t>3.86 (1.50)</a:t>
                      </a:r>
                      <a:endParaRPr lang="en-US" sz="140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400">
                          <a:effectLst/>
                          <a:latin typeface="+mn-lt"/>
                          <a:ea typeface="Calibri" panose="020F0502020204030204" pitchFamily="34" charset="0"/>
                          <a:cs typeface="Times New Roman" panose="02020603050405020304" pitchFamily="18" charset="0"/>
                        </a:rPr>
                        <a:t>1.00</a:t>
                      </a:r>
                      <a:endParaRPr lang="en-US" sz="140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400" dirty="0">
                          <a:effectLst/>
                          <a:latin typeface="+mn-lt"/>
                          <a:ea typeface="Calibri" panose="020F0502020204030204" pitchFamily="34" charset="0"/>
                          <a:cs typeface="Times New Roman" panose="02020603050405020304" pitchFamily="18" charset="0"/>
                        </a:rPr>
                        <a:t>10.00</a:t>
                      </a:r>
                      <a:endParaRPr lang="en-US" sz="1400"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487590315"/>
                  </a:ext>
                </a:extLst>
              </a:tr>
              <a:tr h="349104">
                <a:tc>
                  <a:txBody>
                    <a:bodyPr/>
                    <a:lstStyle/>
                    <a:p>
                      <a:pPr marL="0" marR="0" algn="ctr">
                        <a:lnSpc>
                          <a:spcPct val="150000"/>
                        </a:lnSpc>
                        <a:spcBef>
                          <a:spcPts val="0"/>
                        </a:spcBef>
                        <a:spcAft>
                          <a:spcPts val="0"/>
                        </a:spcAft>
                      </a:pPr>
                      <a:r>
                        <a:rPr lang="en-US" sz="1600" dirty="0">
                          <a:solidFill>
                            <a:schemeClr val="tx1"/>
                          </a:solidFill>
                          <a:effectLst/>
                        </a:rPr>
                        <a:t>Syllables</a:t>
                      </a:r>
                      <a:endParaRPr lang="en-US" sz="16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solidFill>
                      <a:srgbClr val="E9EBF5"/>
                    </a:solidFill>
                  </a:tcPr>
                </a:tc>
                <a:tc>
                  <a:txBody>
                    <a:bodyPr/>
                    <a:lstStyle/>
                    <a:p>
                      <a:pPr marL="0" marR="0" algn="ctr">
                        <a:lnSpc>
                          <a:spcPct val="150000"/>
                        </a:lnSpc>
                        <a:spcBef>
                          <a:spcPts val="0"/>
                        </a:spcBef>
                        <a:spcAft>
                          <a:spcPts val="0"/>
                        </a:spcAft>
                      </a:pPr>
                      <a:r>
                        <a:rPr lang="en-US" sz="1400">
                          <a:effectLst/>
                        </a:rPr>
                        <a:t>Buchanan et al., 2013</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tc>
                <a:tc>
                  <a:txBody>
                    <a:bodyPr/>
                    <a:lstStyle/>
                    <a:p>
                      <a:pPr marL="0" marR="0" algn="ctr">
                        <a:lnSpc>
                          <a:spcPct val="150000"/>
                        </a:lnSpc>
                        <a:spcBef>
                          <a:spcPts val="0"/>
                        </a:spcBef>
                        <a:spcAft>
                          <a:spcPts val="0"/>
                        </a:spcAft>
                      </a:pPr>
                      <a:r>
                        <a:rPr lang="en-US" sz="1400">
                          <a:effectLst/>
                          <a:latin typeface="+mn-lt"/>
                          <a:ea typeface="Calibri" panose="020F0502020204030204" pitchFamily="34" charset="0"/>
                          <a:cs typeface="Times New Roman" panose="02020603050405020304" pitchFamily="18" charset="0"/>
                        </a:rPr>
                        <a:t>1.35 (0.65)</a:t>
                      </a:r>
                      <a:endParaRPr lang="en-US" sz="140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400">
                          <a:effectLst/>
                          <a:latin typeface="+mn-lt"/>
                          <a:ea typeface="Calibri" panose="020F0502020204030204" pitchFamily="34" charset="0"/>
                          <a:cs typeface="Times New Roman" panose="02020603050405020304" pitchFamily="18" charset="0"/>
                        </a:rPr>
                        <a:t>1.00</a:t>
                      </a:r>
                      <a:endParaRPr lang="en-US" sz="140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400" dirty="0">
                          <a:effectLst/>
                          <a:latin typeface="+mn-lt"/>
                          <a:ea typeface="Calibri" panose="020F0502020204030204" pitchFamily="34" charset="0"/>
                          <a:cs typeface="Times New Roman" panose="02020603050405020304" pitchFamily="18" charset="0"/>
                        </a:rPr>
                        <a:t>4.00</a:t>
                      </a:r>
                      <a:endParaRPr lang="en-US" sz="1400"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000942997"/>
                  </a:ext>
                </a:extLst>
              </a:tr>
              <a:tr h="349104">
                <a:tc>
                  <a:txBody>
                    <a:bodyPr/>
                    <a:lstStyle/>
                    <a:p>
                      <a:pPr marL="0" marR="0" algn="ctr">
                        <a:lnSpc>
                          <a:spcPct val="150000"/>
                        </a:lnSpc>
                        <a:spcBef>
                          <a:spcPts val="0"/>
                        </a:spcBef>
                        <a:spcAft>
                          <a:spcPts val="0"/>
                        </a:spcAft>
                      </a:pPr>
                      <a:r>
                        <a:rPr lang="en-US" sz="1600" dirty="0">
                          <a:solidFill>
                            <a:schemeClr val="tx1"/>
                          </a:solidFill>
                          <a:effectLst/>
                        </a:rPr>
                        <a:t>Morphemes</a:t>
                      </a:r>
                      <a:endParaRPr lang="en-US" sz="16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solidFill>
                      <a:srgbClr val="CFD5EA"/>
                    </a:solidFill>
                  </a:tcPr>
                </a:tc>
                <a:tc>
                  <a:txBody>
                    <a:bodyPr/>
                    <a:lstStyle/>
                    <a:p>
                      <a:pPr marL="0" marR="0" algn="ctr">
                        <a:lnSpc>
                          <a:spcPct val="150000"/>
                        </a:lnSpc>
                        <a:spcBef>
                          <a:spcPts val="0"/>
                        </a:spcBef>
                        <a:spcAft>
                          <a:spcPts val="0"/>
                        </a:spcAft>
                      </a:pPr>
                      <a:r>
                        <a:rPr lang="en-US" sz="1400">
                          <a:effectLst/>
                        </a:rPr>
                        <a:t>Buchanan et al., 2013</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tc>
                <a:tc>
                  <a:txBody>
                    <a:bodyPr/>
                    <a:lstStyle/>
                    <a:p>
                      <a:pPr marL="0" marR="0" algn="ctr">
                        <a:lnSpc>
                          <a:spcPct val="150000"/>
                        </a:lnSpc>
                        <a:spcBef>
                          <a:spcPts val="0"/>
                        </a:spcBef>
                        <a:spcAft>
                          <a:spcPts val="0"/>
                        </a:spcAft>
                      </a:pPr>
                      <a:r>
                        <a:rPr lang="en-US" sz="1400">
                          <a:effectLst/>
                          <a:latin typeface="+mn-lt"/>
                          <a:ea typeface="Calibri" panose="020F0502020204030204" pitchFamily="34" charset="0"/>
                          <a:cs typeface="Times New Roman" panose="02020603050405020304" pitchFamily="18" charset="0"/>
                        </a:rPr>
                        <a:t>1.06 (0.23)</a:t>
                      </a:r>
                      <a:endParaRPr lang="en-US" sz="140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400">
                          <a:effectLst/>
                          <a:latin typeface="+mn-lt"/>
                          <a:ea typeface="Calibri" panose="020F0502020204030204" pitchFamily="34" charset="0"/>
                          <a:cs typeface="Times New Roman" panose="02020603050405020304" pitchFamily="18" charset="0"/>
                        </a:rPr>
                        <a:t>1.00</a:t>
                      </a:r>
                      <a:endParaRPr lang="en-US" sz="140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400" dirty="0">
                          <a:effectLst/>
                          <a:latin typeface="+mn-lt"/>
                          <a:ea typeface="Calibri" panose="020F0502020204030204" pitchFamily="34" charset="0"/>
                          <a:cs typeface="Times New Roman" panose="02020603050405020304" pitchFamily="18" charset="0"/>
                        </a:rPr>
                        <a:t>2.00</a:t>
                      </a:r>
                      <a:endParaRPr lang="en-US" sz="1400"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125002838"/>
                  </a:ext>
                </a:extLst>
              </a:tr>
              <a:tr h="349104">
                <a:tc>
                  <a:txBody>
                    <a:bodyPr/>
                    <a:lstStyle/>
                    <a:p>
                      <a:pPr marL="0" marR="0" algn="ctr">
                        <a:lnSpc>
                          <a:spcPct val="150000"/>
                        </a:lnSpc>
                        <a:spcBef>
                          <a:spcPts val="0"/>
                        </a:spcBef>
                        <a:spcAft>
                          <a:spcPts val="0"/>
                        </a:spcAft>
                      </a:pPr>
                      <a:r>
                        <a:rPr lang="en-US" sz="1600" dirty="0">
                          <a:solidFill>
                            <a:schemeClr val="tx1"/>
                          </a:solidFill>
                          <a:effectLst/>
                        </a:rPr>
                        <a:t>AOA</a:t>
                      </a:r>
                      <a:endParaRPr lang="en-US" sz="16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solidFill>
                      <a:srgbClr val="E9EBF5"/>
                    </a:solidFill>
                  </a:tcPr>
                </a:tc>
                <a:tc>
                  <a:txBody>
                    <a:bodyPr/>
                    <a:lstStyle/>
                    <a:p>
                      <a:pPr marL="0" marR="0" algn="ctr">
                        <a:lnSpc>
                          <a:spcPct val="150000"/>
                        </a:lnSpc>
                        <a:spcBef>
                          <a:spcPts val="0"/>
                        </a:spcBef>
                        <a:spcAft>
                          <a:spcPts val="0"/>
                        </a:spcAft>
                      </a:pPr>
                      <a:r>
                        <a:rPr lang="en-US" sz="1400">
                          <a:effectLst/>
                        </a:rPr>
                        <a:t>Kuperman et al., 2012</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tc>
                <a:tc>
                  <a:txBody>
                    <a:bodyPr/>
                    <a:lstStyle/>
                    <a:p>
                      <a:pPr marL="0" marR="0" algn="ctr">
                        <a:lnSpc>
                          <a:spcPct val="150000"/>
                        </a:lnSpc>
                        <a:spcBef>
                          <a:spcPts val="0"/>
                        </a:spcBef>
                        <a:spcAft>
                          <a:spcPts val="0"/>
                        </a:spcAft>
                      </a:pPr>
                      <a:r>
                        <a:rPr lang="en-US" sz="1400">
                          <a:effectLst/>
                          <a:latin typeface="+mn-lt"/>
                          <a:ea typeface="Calibri" panose="020F0502020204030204" pitchFamily="34" charset="0"/>
                          <a:cs typeface="Times New Roman" panose="02020603050405020304" pitchFamily="18" charset="0"/>
                        </a:rPr>
                        <a:t>4.92 (1.66)</a:t>
                      </a:r>
                      <a:endParaRPr lang="en-US" sz="140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400">
                          <a:effectLst/>
                          <a:latin typeface="+mn-lt"/>
                          <a:ea typeface="Calibri" panose="020F0502020204030204" pitchFamily="34" charset="0"/>
                          <a:cs typeface="Times New Roman" panose="02020603050405020304" pitchFamily="18" charset="0"/>
                        </a:rPr>
                        <a:t>2.47</a:t>
                      </a:r>
                      <a:endParaRPr lang="en-US" sz="140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400" dirty="0">
                          <a:effectLst/>
                          <a:latin typeface="+mn-lt"/>
                          <a:ea typeface="Calibri" panose="020F0502020204030204" pitchFamily="34" charset="0"/>
                          <a:cs typeface="Times New Roman" panose="02020603050405020304" pitchFamily="18" charset="0"/>
                        </a:rPr>
                        <a:t>11.63</a:t>
                      </a:r>
                      <a:endParaRPr lang="en-US" sz="1400"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611623954"/>
                  </a:ext>
                </a:extLst>
              </a:tr>
              <a:tr h="349104">
                <a:tc>
                  <a:txBody>
                    <a:bodyPr/>
                    <a:lstStyle/>
                    <a:p>
                      <a:pPr marL="0" marR="0" algn="ctr">
                        <a:lnSpc>
                          <a:spcPct val="150000"/>
                        </a:lnSpc>
                        <a:spcBef>
                          <a:spcPts val="0"/>
                        </a:spcBef>
                        <a:spcAft>
                          <a:spcPts val="0"/>
                        </a:spcAft>
                      </a:pPr>
                      <a:r>
                        <a:rPr lang="en-US" sz="1600" dirty="0">
                          <a:solidFill>
                            <a:schemeClr val="tx1"/>
                          </a:solidFill>
                          <a:effectLst/>
                        </a:rPr>
                        <a:t>Valence</a:t>
                      </a:r>
                      <a:endParaRPr lang="en-US" sz="16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solidFill>
                      <a:srgbClr val="CFD5EA"/>
                    </a:solidFill>
                  </a:tcPr>
                </a:tc>
                <a:tc>
                  <a:txBody>
                    <a:bodyPr/>
                    <a:lstStyle/>
                    <a:p>
                      <a:pPr marL="0" marR="0" algn="ctr">
                        <a:lnSpc>
                          <a:spcPct val="150000"/>
                        </a:lnSpc>
                        <a:spcBef>
                          <a:spcPts val="0"/>
                        </a:spcBef>
                        <a:spcAft>
                          <a:spcPts val="0"/>
                        </a:spcAft>
                      </a:pPr>
                      <a:r>
                        <a:rPr lang="en-US" sz="1400">
                          <a:effectLst/>
                        </a:rPr>
                        <a:t>Warriner et al., 2013</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tc>
                <a:tc>
                  <a:txBody>
                    <a:bodyPr/>
                    <a:lstStyle/>
                    <a:p>
                      <a:pPr marL="0" marR="0" algn="ctr">
                        <a:lnSpc>
                          <a:spcPct val="150000"/>
                        </a:lnSpc>
                        <a:spcBef>
                          <a:spcPts val="0"/>
                        </a:spcBef>
                        <a:spcAft>
                          <a:spcPts val="0"/>
                        </a:spcAft>
                      </a:pPr>
                      <a:r>
                        <a:rPr lang="en-US" sz="1400" dirty="0">
                          <a:effectLst/>
                          <a:latin typeface="+mn-lt"/>
                          <a:ea typeface="Calibri" panose="020F0502020204030204" pitchFamily="34" charset="0"/>
                          <a:cs typeface="Times New Roman" panose="02020603050405020304" pitchFamily="18" charset="0"/>
                        </a:rPr>
                        <a:t>5.81 (1.13)</a:t>
                      </a:r>
                      <a:endParaRPr lang="en-US" sz="14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400">
                          <a:effectLst/>
                          <a:latin typeface="+mn-lt"/>
                          <a:ea typeface="Calibri" panose="020F0502020204030204" pitchFamily="34" charset="0"/>
                          <a:cs typeface="Times New Roman" panose="02020603050405020304" pitchFamily="18" charset="0"/>
                        </a:rPr>
                        <a:t>1.95</a:t>
                      </a:r>
                      <a:endParaRPr lang="en-US" sz="140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400" dirty="0">
                          <a:effectLst/>
                          <a:latin typeface="+mn-lt"/>
                          <a:ea typeface="Calibri" panose="020F0502020204030204" pitchFamily="34" charset="0"/>
                          <a:cs typeface="Times New Roman" panose="02020603050405020304" pitchFamily="18" charset="0"/>
                        </a:rPr>
                        <a:t>7.89</a:t>
                      </a:r>
                      <a:endParaRPr lang="en-US" sz="1400"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147993341"/>
                  </a:ext>
                </a:extLst>
              </a:tr>
              <a:tr h="349104">
                <a:tc>
                  <a:txBody>
                    <a:bodyPr/>
                    <a:lstStyle/>
                    <a:p>
                      <a:pPr marL="0" marR="0" algn="ctr">
                        <a:lnSpc>
                          <a:spcPct val="150000"/>
                        </a:lnSpc>
                        <a:spcBef>
                          <a:spcPts val="0"/>
                        </a:spcBef>
                        <a:spcAft>
                          <a:spcPts val="0"/>
                        </a:spcAft>
                      </a:pPr>
                      <a:r>
                        <a:rPr lang="en-US" sz="1600" dirty="0">
                          <a:solidFill>
                            <a:schemeClr val="tx1"/>
                          </a:solidFill>
                          <a:effectLst/>
                        </a:rPr>
                        <a:t>Imageability</a:t>
                      </a:r>
                      <a:endParaRPr lang="en-US" sz="16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solidFill>
                      <a:srgbClr val="E9EBF5"/>
                    </a:solidFill>
                  </a:tcPr>
                </a:tc>
                <a:tc>
                  <a:txBody>
                    <a:bodyPr/>
                    <a:lstStyle/>
                    <a:p>
                      <a:pPr marL="0" marR="0" algn="ctr">
                        <a:lnSpc>
                          <a:spcPct val="150000"/>
                        </a:lnSpc>
                        <a:spcBef>
                          <a:spcPts val="0"/>
                        </a:spcBef>
                        <a:spcAft>
                          <a:spcPts val="0"/>
                        </a:spcAft>
                      </a:pPr>
                      <a:r>
                        <a:rPr lang="en-US" sz="1400">
                          <a:effectLst/>
                        </a:rPr>
                        <a:t>Toglia &amp; Battig, 1978</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tc>
                <a:tc>
                  <a:txBody>
                    <a:bodyPr/>
                    <a:lstStyle/>
                    <a:p>
                      <a:pPr marL="0" marR="0" algn="ctr">
                        <a:lnSpc>
                          <a:spcPct val="150000"/>
                        </a:lnSpc>
                        <a:spcBef>
                          <a:spcPts val="0"/>
                        </a:spcBef>
                        <a:spcAft>
                          <a:spcPts val="0"/>
                        </a:spcAft>
                      </a:pPr>
                      <a:r>
                        <a:rPr lang="en-US" sz="1400">
                          <a:effectLst/>
                          <a:latin typeface="+mn-lt"/>
                          <a:ea typeface="Calibri" panose="020F0502020204030204" pitchFamily="34" charset="0"/>
                          <a:cs typeface="Times New Roman" panose="02020603050405020304" pitchFamily="18" charset="0"/>
                        </a:rPr>
                        <a:t>5.46 (0.75)</a:t>
                      </a:r>
                      <a:endParaRPr lang="en-US" sz="140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400">
                          <a:effectLst/>
                          <a:latin typeface="+mn-lt"/>
                          <a:ea typeface="Calibri" panose="020F0502020204030204" pitchFamily="34" charset="0"/>
                          <a:cs typeface="Times New Roman" panose="02020603050405020304" pitchFamily="18" charset="0"/>
                        </a:rPr>
                        <a:t>2.95</a:t>
                      </a:r>
                      <a:endParaRPr lang="en-US" sz="140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400" dirty="0">
                          <a:effectLst/>
                          <a:latin typeface="+mn-lt"/>
                          <a:ea typeface="Calibri" panose="020F0502020204030204" pitchFamily="34" charset="0"/>
                          <a:cs typeface="Times New Roman" panose="02020603050405020304" pitchFamily="18" charset="0"/>
                        </a:rPr>
                        <a:t>6.45</a:t>
                      </a:r>
                      <a:endParaRPr lang="en-US" sz="1400"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753513149"/>
                  </a:ext>
                </a:extLst>
              </a:tr>
              <a:tr h="349104">
                <a:tc>
                  <a:txBody>
                    <a:bodyPr/>
                    <a:lstStyle/>
                    <a:p>
                      <a:pPr marL="0" marR="0" algn="ctr">
                        <a:lnSpc>
                          <a:spcPct val="150000"/>
                        </a:lnSpc>
                        <a:spcBef>
                          <a:spcPts val="0"/>
                        </a:spcBef>
                        <a:spcAft>
                          <a:spcPts val="0"/>
                        </a:spcAft>
                      </a:pPr>
                      <a:r>
                        <a:rPr lang="en-US" sz="1600" dirty="0">
                          <a:solidFill>
                            <a:schemeClr val="tx1"/>
                          </a:solidFill>
                          <a:effectLst/>
                        </a:rPr>
                        <a:t>Familiarity</a:t>
                      </a:r>
                      <a:endParaRPr lang="en-US" sz="16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solidFill>
                      <a:srgbClr val="CFD5EA"/>
                    </a:solidFill>
                  </a:tcPr>
                </a:tc>
                <a:tc>
                  <a:txBody>
                    <a:bodyPr/>
                    <a:lstStyle/>
                    <a:p>
                      <a:pPr marL="0" marR="0" algn="ctr">
                        <a:lnSpc>
                          <a:spcPct val="150000"/>
                        </a:lnSpc>
                        <a:spcBef>
                          <a:spcPts val="0"/>
                        </a:spcBef>
                        <a:spcAft>
                          <a:spcPts val="0"/>
                        </a:spcAft>
                      </a:pPr>
                      <a:r>
                        <a:rPr lang="en-US" sz="1400" dirty="0" err="1">
                          <a:effectLst/>
                        </a:rPr>
                        <a:t>Toglia</a:t>
                      </a:r>
                      <a:r>
                        <a:rPr lang="en-US" sz="1400" dirty="0">
                          <a:effectLst/>
                        </a:rPr>
                        <a:t> &amp; </a:t>
                      </a:r>
                      <a:r>
                        <a:rPr lang="en-US" sz="1400" dirty="0" err="1">
                          <a:effectLst/>
                        </a:rPr>
                        <a:t>Battig</a:t>
                      </a:r>
                      <a:r>
                        <a:rPr lang="en-US" sz="1400" dirty="0">
                          <a:effectLst/>
                        </a:rPr>
                        <a:t>, 1978</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solidFill>
                      <a:srgbClr val="CFD5EA"/>
                    </a:solidFill>
                  </a:tcPr>
                </a:tc>
                <a:tc>
                  <a:txBody>
                    <a:bodyPr/>
                    <a:lstStyle/>
                    <a:p>
                      <a:pPr marL="0" marR="0" algn="ctr">
                        <a:lnSpc>
                          <a:spcPct val="150000"/>
                        </a:lnSpc>
                        <a:spcBef>
                          <a:spcPts val="0"/>
                        </a:spcBef>
                        <a:spcAft>
                          <a:spcPts val="0"/>
                        </a:spcAft>
                      </a:pPr>
                      <a:r>
                        <a:rPr lang="en-US" sz="1400" dirty="0">
                          <a:effectLst/>
                          <a:latin typeface="+mn-lt"/>
                          <a:ea typeface="Calibri" panose="020F0502020204030204" pitchFamily="34" charset="0"/>
                          <a:cs typeface="Times New Roman" panose="02020603050405020304" pitchFamily="18" charset="0"/>
                        </a:rPr>
                        <a:t>6.28 (0.29)</a:t>
                      </a:r>
                      <a:endParaRPr lang="en-US" sz="1400" dirty="0">
                        <a:effectLst/>
                        <a:latin typeface="+mn-lt"/>
                        <a:ea typeface="Times New Roman" panose="02020603050405020304" pitchFamily="18" charset="0"/>
                        <a:cs typeface="Times New Roman" panose="02020603050405020304" pitchFamily="18" charset="0"/>
                      </a:endParaRPr>
                    </a:p>
                  </a:txBody>
                  <a:tcPr marL="68580" marR="68580" marT="0" marB="0">
                    <a:solidFill>
                      <a:srgbClr val="CFD5EA"/>
                    </a:solidFill>
                  </a:tcPr>
                </a:tc>
                <a:tc>
                  <a:txBody>
                    <a:bodyPr/>
                    <a:lstStyle/>
                    <a:p>
                      <a:pPr marL="0" marR="0" algn="ctr">
                        <a:lnSpc>
                          <a:spcPct val="150000"/>
                        </a:lnSpc>
                        <a:spcBef>
                          <a:spcPts val="0"/>
                        </a:spcBef>
                        <a:spcAft>
                          <a:spcPts val="0"/>
                        </a:spcAft>
                      </a:pPr>
                      <a:r>
                        <a:rPr lang="en-US" sz="1400">
                          <a:effectLst/>
                          <a:latin typeface="+mn-lt"/>
                          <a:ea typeface="Calibri" panose="020F0502020204030204" pitchFamily="34" charset="0"/>
                          <a:cs typeface="Times New Roman" panose="02020603050405020304" pitchFamily="18" charset="0"/>
                        </a:rPr>
                        <a:t>5.19</a:t>
                      </a:r>
                      <a:endParaRPr lang="en-US" sz="140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400" dirty="0">
                          <a:effectLst/>
                          <a:latin typeface="+mn-lt"/>
                          <a:ea typeface="Calibri" panose="020F0502020204030204" pitchFamily="34" charset="0"/>
                          <a:cs typeface="Times New Roman" panose="02020603050405020304" pitchFamily="18" charset="0"/>
                        </a:rPr>
                        <a:t>6.85</a:t>
                      </a:r>
                      <a:endParaRPr lang="en-US" sz="1400"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207837108"/>
                  </a:ext>
                </a:extLst>
              </a:tr>
              <a:tr h="349104">
                <a:tc>
                  <a:txBody>
                    <a:bodyPr/>
                    <a:lstStyle/>
                    <a:p>
                      <a:pPr marL="0" marR="0" algn="ctr">
                        <a:lnSpc>
                          <a:spcPct val="150000"/>
                        </a:lnSpc>
                        <a:spcBef>
                          <a:spcPts val="0"/>
                        </a:spcBef>
                        <a:spcAft>
                          <a:spcPts val="0"/>
                        </a:spcAft>
                      </a:pPr>
                      <a:r>
                        <a:rPr lang="en-US" sz="1600" dirty="0">
                          <a:solidFill>
                            <a:schemeClr val="tx1"/>
                          </a:solidFill>
                          <a:effectLst/>
                        </a:rPr>
                        <a:t>FSS</a:t>
                      </a:r>
                      <a:endParaRPr lang="en-US" sz="16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solidFill>
                      <a:srgbClr val="E9EBF5"/>
                    </a:solidFill>
                  </a:tcPr>
                </a:tc>
                <a:tc>
                  <a:txBody>
                    <a:bodyPr/>
                    <a:lstStyle/>
                    <a:p>
                      <a:pPr marL="0" marR="0" algn="ctr">
                        <a:lnSpc>
                          <a:spcPct val="150000"/>
                        </a:lnSpc>
                        <a:spcBef>
                          <a:spcPts val="0"/>
                        </a:spcBef>
                        <a:spcAft>
                          <a:spcPts val="0"/>
                        </a:spcAft>
                      </a:pPr>
                      <a:r>
                        <a:rPr lang="en-US" sz="1400" dirty="0">
                          <a:effectLst/>
                        </a:rPr>
                        <a:t>Buchanan et al., 2013</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tc>
                <a:tc>
                  <a:txBody>
                    <a:bodyPr/>
                    <a:lstStyle/>
                    <a:p>
                      <a:pPr marL="0" marR="0" algn="ctr">
                        <a:lnSpc>
                          <a:spcPct val="150000"/>
                        </a:lnSpc>
                        <a:spcBef>
                          <a:spcPts val="0"/>
                        </a:spcBef>
                        <a:spcAft>
                          <a:spcPts val="0"/>
                        </a:spcAft>
                      </a:pPr>
                      <a:r>
                        <a:rPr lang="en-US" sz="1400">
                          <a:effectLst/>
                          <a:latin typeface="+mn-lt"/>
                          <a:ea typeface="Calibri" panose="020F0502020204030204" pitchFamily="34" charset="0"/>
                          <a:cs typeface="Times New Roman" panose="02020603050405020304" pitchFamily="18" charset="0"/>
                        </a:rPr>
                        <a:t>16.58 (12.95)</a:t>
                      </a:r>
                      <a:endParaRPr lang="en-US" sz="140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400">
                          <a:effectLst/>
                          <a:latin typeface="+mn-lt"/>
                          <a:ea typeface="Calibri" panose="020F0502020204030204" pitchFamily="34" charset="0"/>
                          <a:cs typeface="Times New Roman" panose="02020603050405020304" pitchFamily="18" charset="0"/>
                        </a:rPr>
                        <a:t>5.00</a:t>
                      </a:r>
                      <a:endParaRPr lang="en-US" sz="140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400" dirty="0">
                          <a:effectLst/>
                          <a:latin typeface="+mn-lt"/>
                          <a:ea typeface="Calibri" panose="020F0502020204030204" pitchFamily="34" charset="0"/>
                          <a:cs typeface="Times New Roman" panose="02020603050405020304" pitchFamily="18" charset="0"/>
                        </a:rPr>
                        <a:t>57.00</a:t>
                      </a:r>
                      <a:endParaRPr lang="en-US" sz="1400"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456775686"/>
                  </a:ext>
                </a:extLst>
              </a:tr>
              <a:tr h="349104">
                <a:tc>
                  <a:txBody>
                    <a:bodyPr/>
                    <a:lstStyle/>
                    <a:p>
                      <a:pPr marL="0" marR="0" algn="ctr">
                        <a:lnSpc>
                          <a:spcPct val="150000"/>
                        </a:lnSpc>
                        <a:spcBef>
                          <a:spcPts val="0"/>
                        </a:spcBef>
                        <a:spcAft>
                          <a:spcPts val="0"/>
                        </a:spcAft>
                      </a:pPr>
                      <a:r>
                        <a:rPr lang="en-US" sz="1600" dirty="0">
                          <a:solidFill>
                            <a:schemeClr val="tx1"/>
                          </a:solidFill>
                          <a:effectLst/>
                        </a:rPr>
                        <a:t>COSC</a:t>
                      </a:r>
                      <a:endParaRPr lang="en-US" sz="16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solidFill>
                      <a:srgbClr val="CFD5EA"/>
                    </a:solidFill>
                  </a:tcPr>
                </a:tc>
                <a:tc>
                  <a:txBody>
                    <a:bodyPr/>
                    <a:lstStyle/>
                    <a:p>
                      <a:pPr marL="0" marR="0" algn="ctr">
                        <a:lnSpc>
                          <a:spcPct val="150000"/>
                        </a:lnSpc>
                        <a:spcBef>
                          <a:spcPts val="0"/>
                        </a:spcBef>
                        <a:spcAft>
                          <a:spcPts val="0"/>
                        </a:spcAft>
                      </a:pPr>
                      <a:r>
                        <a:rPr lang="en-US" sz="1400" dirty="0">
                          <a:effectLst/>
                        </a:rPr>
                        <a:t>Buchanan et al., 2013</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tc>
                <a:tc>
                  <a:txBody>
                    <a:bodyPr/>
                    <a:lstStyle/>
                    <a:p>
                      <a:pPr marL="0" marR="0" algn="ctr">
                        <a:lnSpc>
                          <a:spcPct val="150000"/>
                        </a:lnSpc>
                        <a:spcBef>
                          <a:spcPts val="0"/>
                        </a:spcBef>
                        <a:spcAft>
                          <a:spcPts val="0"/>
                        </a:spcAft>
                      </a:pPr>
                      <a:r>
                        <a:rPr lang="en-US" sz="1400">
                          <a:effectLst/>
                          <a:latin typeface="+mn-lt"/>
                          <a:ea typeface="Calibri" panose="020F0502020204030204" pitchFamily="34" charset="0"/>
                          <a:cs typeface="Times New Roman" panose="02020603050405020304" pitchFamily="18" charset="0"/>
                        </a:rPr>
                        <a:t>91.28 (89.90)</a:t>
                      </a:r>
                      <a:endParaRPr lang="en-US" sz="140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400" dirty="0">
                          <a:effectLst/>
                          <a:latin typeface="+mn-lt"/>
                          <a:ea typeface="Calibri" panose="020F0502020204030204" pitchFamily="34" charset="0"/>
                          <a:cs typeface="Times New Roman" panose="02020603050405020304" pitchFamily="18" charset="0"/>
                        </a:rPr>
                        <a:t>2.00</a:t>
                      </a:r>
                      <a:endParaRPr lang="en-US" sz="14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400" dirty="0">
                          <a:effectLst/>
                          <a:latin typeface="+mn-lt"/>
                          <a:ea typeface="Calibri" panose="020F0502020204030204" pitchFamily="34" charset="0"/>
                          <a:cs typeface="Times New Roman" panose="02020603050405020304" pitchFamily="18" charset="0"/>
                        </a:rPr>
                        <a:t>462.00</a:t>
                      </a:r>
                      <a:endParaRPr lang="en-US" sz="1400"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997980793"/>
                  </a:ext>
                </a:extLst>
              </a:tr>
            </a:tbl>
          </a:graphicData>
        </a:graphic>
      </p:graphicFrame>
      <p:sp>
        <p:nvSpPr>
          <p:cNvPr id="6" name="TextBox 5">
            <a:extLst>
              <a:ext uri="{FF2B5EF4-FFF2-40B4-BE49-F238E27FC236}">
                <a16:creationId xmlns:a16="http://schemas.microsoft.com/office/drawing/2014/main" id="{6726A1C6-C9A7-48B5-B67E-5E1483D4B5DC}"/>
              </a:ext>
            </a:extLst>
          </p:cNvPr>
          <p:cNvSpPr txBox="1"/>
          <p:nvPr/>
        </p:nvSpPr>
        <p:spPr>
          <a:xfrm>
            <a:off x="4001587" y="627867"/>
            <a:ext cx="3540035" cy="430887"/>
          </a:xfrm>
          <a:prstGeom prst="rect">
            <a:avLst/>
          </a:prstGeom>
          <a:noFill/>
        </p:spPr>
        <p:txBody>
          <a:bodyPr wrap="square" rtlCol="0">
            <a:spAutoFit/>
          </a:bodyPr>
          <a:lstStyle/>
          <a:p>
            <a:pPr algn="ctr"/>
            <a:r>
              <a:rPr lang="en-US" sz="2200" b="1" dirty="0">
                <a:solidFill>
                  <a:schemeClr val="accent1"/>
                </a:solidFill>
              </a:rPr>
              <a:t>Target Items</a:t>
            </a:r>
          </a:p>
        </p:txBody>
      </p:sp>
    </p:spTree>
    <p:extLst>
      <p:ext uri="{BB962C8B-B14F-4D97-AF65-F5344CB8AC3E}">
        <p14:creationId xmlns:p14="http://schemas.microsoft.com/office/powerpoint/2010/main" val="39499863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241300"/>
            <a:ext cx="8761413" cy="708025"/>
          </a:xfrm>
        </p:spPr>
        <p:txBody>
          <a:bodyPr>
            <a:normAutofit/>
          </a:bodyPr>
          <a:lstStyle/>
          <a:p>
            <a:pPr algn="ctr"/>
            <a:r>
              <a:rPr lang="en-US" sz="3200" dirty="0">
                <a:solidFill>
                  <a:schemeClr val="tx1"/>
                </a:solidFill>
              </a:rPr>
              <a:t>Mean Judgment and Recall Scores</a:t>
            </a:r>
          </a:p>
        </p:txBody>
      </p:sp>
      <p:sp>
        <p:nvSpPr>
          <p:cNvPr id="3" name="TextBox 2">
            <a:extLst>
              <a:ext uri="{FF2B5EF4-FFF2-40B4-BE49-F238E27FC236}">
                <a16:creationId xmlns:a16="http://schemas.microsoft.com/office/drawing/2014/main" id="{E238B1EB-2256-419A-B061-97FA5EEEFDA5}"/>
              </a:ext>
            </a:extLst>
          </p:cNvPr>
          <p:cNvSpPr txBox="1"/>
          <p:nvPr/>
        </p:nvSpPr>
        <p:spPr>
          <a:xfrm>
            <a:off x="1309697" y="1506169"/>
            <a:ext cx="4176214" cy="461665"/>
          </a:xfrm>
          <a:prstGeom prst="rect">
            <a:avLst/>
          </a:prstGeom>
          <a:noFill/>
        </p:spPr>
        <p:txBody>
          <a:bodyPr wrap="square" rtlCol="0">
            <a:spAutoFit/>
          </a:bodyPr>
          <a:lstStyle/>
          <a:p>
            <a:pPr algn="ctr"/>
            <a:r>
              <a:rPr lang="en-US" sz="2400" dirty="0"/>
              <a:t>Experiment One</a:t>
            </a:r>
          </a:p>
        </p:txBody>
      </p:sp>
      <p:sp>
        <p:nvSpPr>
          <p:cNvPr id="5" name="TextBox 4">
            <a:extLst>
              <a:ext uri="{FF2B5EF4-FFF2-40B4-BE49-F238E27FC236}">
                <a16:creationId xmlns:a16="http://schemas.microsoft.com/office/drawing/2014/main" id="{FE4653A5-8FD2-4AAF-B9C2-26CE9ED3B5D0}"/>
              </a:ext>
            </a:extLst>
          </p:cNvPr>
          <p:cNvSpPr txBox="1"/>
          <p:nvPr/>
        </p:nvSpPr>
        <p:spPr>
          <a:xfrm>
            <a:off x="6706091" y="1506168"/>
            <a:ext cx="4176214" cy="461665"/>
          </a:xfrm>
          <a:prstGeom prst="rect">
            <a:avLst/>
          </a:prstGeom>
          <a:noFill/>
        </p:spPr>
        <p:txBody>
          <a:bodyPr wrap="square" rtlCol="0">
            <a:spAutoFit/>
          </a:bodyPr>
          <a:lstStyle/>
          <a:p>
            <a:pPr algn="ctr"/>
            <a:r>
              <a:rPr lang="en-US" sz="2400" dirty="0"/>
              <a:t>Experiment Two</a:t>
            </a:r>
          </a:p>
        </p:txBody>
      </p:sp>
      <p:pic>
        <p:nvPicPr>
          <p:cNvPr id="7" name="Picture 6">
            <a:extLst>
              <a:ext uri="{FF2B5EF4-FFF2-40B4-BE49-F238E27FC236}">
                <a16:creationId xmlns:a16="http://schemas.microsoft.com/office/drawing/2014/main" id="{5DC317F9-5C16-4FC1-A916-F665075BA23F}"/>
              </a:ext>
            </a:extLst>
          </p:cNvPr>
          <p:cNvPicPr>
            <a:picLocks noChangeAspect="1"/>
          </p:cNvPicPr>
          <p:nvPr/>
        </p:nvPicPr>
        <p:blipFill>
          <a:blip r:embed="rId3"/>
          <a:stretch>
            <a:fillRect/>
          </a:stretch>
        </p:blipFill>
        <p:spPr>
          <a:xfrm>
            <a:off x="626956" y="2165592"/>
            <a:ext cx="4831308" cy="4286329"/>
          </a:xfrm>
          <a:prstGeom prst="rect">
            <a:avLst/>
          </a:prstGeom>
        </p:spPr>
      </p:pic>
      <p:pic>
        <p:nvPicPr>
          <p:cNvPr id="8" name="Picture 7">
            <a:extLst>
              <a:ext uri="{FF2B5EF4-FFF2-40B4-BE49-F238E27FC236}">
                <a16:creationId xmlns:a16="http://schemas.microsoft.com/office/drawing/2014/main" id="{DEB5708F-C610-4D48-88A8-C41EB22D0D2D}"/>
              </a:ext>
            </a:extLst>
          </p:cNvPr>
          <p:cNvPicPr>
            <a:picLocks noChangeAspect="1"/>
          </p:cNvPicPr>
          <p:nvPr/>
        </p:nvPicPr>
        <p:blipFill>
          <a:blip r:embed="rId4"/>
          <a:stretch>
            <a:fillRect/>
          </a:stretch>
        </p:blipFill>
        <p:spPr>
          <a:xfrm>
            <a:off x="6096000" y="2165592"/>
            <a:ext cx="4831308" cy="4286329"/>
          </a:xfrm>
          <a:prstGeom prst="rect">
            <a:avLst/>
          </a:prstGeom>
        </p:spPr>
      </p:pic>
    </p:spTree>
    <p:extLst>
      <p:ext uri="{BB962C8B-B14F-4D97-AF65-F5344CB8AC3E}">
        <p14:creationId xmlns:p14="http://schemas.microsoft.com/office/powerpoint/2010/main" val="2211875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907395B-D6C8-4A51-83E9-1EBD39A52D79}"/>
              </a:ext>
            </a:extLst>
          </p:cNvPr>
          <p:cNvSpPr>
            <a:spLocks noGrp="1"/>
          </p:cNvSpPr>
          <p:nvPr>
            <p:ph type="ctrTitle"/>
          </p:nvPr>
        </p:nvSpPr>
        <p:spPr/>
        <p:txBody>
          <a:bodyPr/>
          <a:lstStyle/>
          <a:p>
            <a:r>
              <a:rPr lang="en-US" dirty="0"/>
              <a:t>Results </a:t>
            </a:r>
          </a:p>
        </p:txBody>
      </p:sp>
      <p:sp>
        <p:nvSpPr>
          <p:cNvPr id="6" name="Subtitle 5">
            <a:extLst>
              <a:ext uri="{FF2B5EF4-FFF2-40B4-BE49-F238E27FC236}">
                <a16:creationId xmlns:a16="http://schemas.microsoft.com/office/drawing/2014/main" id="{F4481FB6-A13D-4B89-9856-22B6B496F744}"/>
              </a:ext>
            </a:extLst>
          </p:cNvPr>
          <p:cNvSpPr>
            <a:spLocks noGrp="1"/>
          </p:cNvSpPr>
          <p:nvPr>
            <p:ph type="subTitle" idx="1"/>
          </p:nvPr>
        </p:nvSpPr>
        <p:spPr/>
        <p:txBody>
          <a:bodyPr>
            <a:normAutofit/>
          </a:bodyPr>
          <a:lstStyle/>
          <a:p>
            <a:r>
              <a:rPr lang="en-US" sz="2000">
                <a:solidFill>
                  <a:schemeClr val="bg1"/>
                </a:solidFill>
              </a:rPr>
              <a:t>Experiment One</a:t>
            </a:r>
            <a:endParaRPr lang="en-US" sz="2000" dirty="0">
              <a:solidFill>
                <a:schemeClr val="bg1"/>
              </a:solidFill>
            </a:endParaRPr>
          </a:p>
        </p:txBody>
      </p:sp>
    </p:spTree>
    <p:extLst>
      <p:ext uri="{BB962C8B-B14F-4D97-AF65-F5344CB8AC3E}">
        <p14:creationId xmlns:p14="http://schemas.microsoft.com/office/powerpoint/2010/main" val="23586278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4480F9-198B-480B-B4AB-B168E6F14935}"/>
              </a:ext>
            </a:extLst>
          </p:cNvPr>
          <p:cNvSpPr>
            <a:spLocks noGrp="1"/>
          </p:cNvSpPr>
          <p:nvPr>
            <p:ph type="title" idx="4294967295"/>
          </p:nvPr>
        </p:nvSpPr>
        <p:spPr>
          <a:xfrm>
            <a:off x="535577" y="329356"/>
            <a:ext cx="10019212" cy="728662"/>
          </a:xfrm>
        </p:spPr>
        <p:txBody>
          <a:bodyPr/>
          <a:lstStyle/>
          <a:p>
            <a:r>
              <a:rPr lang="en-US" dirty="0">
                <a:solidFill>
                  <a:schemeClr val="tx1"/>
                </a:solidFill>
              </a:rPr>
              <a:t>Hypothesis One</a:t>
            </a:r>
          </a:p>
        </p:txBody>
      </p:sp>
      <p:graphicFrame>
        <p:nvGraphicFramePr>
          <p:cNvPr id="4" name="Content Placeholder 3">
            <a:extLst>
              <a:ext uri="{FF2B5EF4-FFF2-40B4-BE49-F238E27FC236}">
                <a16:creationId xmlns:a16="http://schemas.microsoft.com/office/drawing/2014/main" id="{23FB9223-212D-4386-AE21-B7A0662694E9}"/>
              </a:ext>
            </a:extLst>
          </p:cNvPr>
          <p:cNvGraphicFramePr>
            <a:graphicFrameLocks noGrp="1"/>
          </p:cNvGraphicFramePr>
          <p:nvPr>
            <p:ph idx="4294967295"/>
            <p:extLst>
              <p:ext uri="{D42A27DB-BD31-4B8C-83A1-F6EECF244321}">
                <p14:modId xmlns:p14="http://schemas.microsoft.com/office/powerpoint/2010/main" val="3468509331"/>
              </p:ext>
            </p:extLst>
          </p:nvPr>
        </p:nvGraphicFramePr>
        <p:xfrm>
          <a:off x="5545183" y="1058018"/>
          <a:ext cx="5677988" cy="5470626"/>
        </p:xfrm>
        <a:graphic>
          <a:graphicData uri="http://schemas.openxmlformats.org/drawingml/2006/table">
            <a:tbl>
              <a:tblPr firstRow="1" firstCol="1" bandRow="1">
                <a:tableStyleId>{5C22544A-7EE6-4342-B048-85BDC9FD1C3A}</a:tableStyleId>
              </a:tblPr>
              <a:tblGrid>
                <a:gridCol w="1274872">
                  <a:extLst>
                    <a:ext uri="{9D8B030D-6E8A-4147-A177-3AD203B41FA5}">
                      <a16:colId xmlns:a16="http://schemas.microsoft.com/office/drawing/2014/main" val="563183044"/>
                    </a:ext>
                  </a:extLst>
                </a:gridCol>
                <a:gridCol w="2157154">
                  <a:extLst>
                    <a:ext uri="{9D8B030D-6E8A-4147-A177-3AD203B41FA5}">
                      <a16:colId xmlns:a16="http://schemas.microsoft.com/office/drawing/2014/main" val="198163497"/>
                    </a:ext>
                  </a:extLst>
                </a:gridCol>
                <a:gridCol w="1269060">
                  <a:extLst>
                    <a:ext uri="{9D8B030D-6E8A-4147-A177-3AD203B41FA5}">
                      <a16:colId xmlns:a16="http://schemas.microsoft.com/office/drawing/2014/main" val="3732526117"/>
                    </a:ext>
                  </a:extLst>
                </a:gridCol>
                <a:gridCol w="976902">
                  <a:extLst>
                    <a:ext uri="{9D8B030D-6E8A-4147-A177-3AD203B41FA5}">
                      <a16:colId xmlns:a16="http://schemas.microsoft.com/office/drawing/2014/main" val="2954494753"/>
                    </a:ext>
                  </a:extLst>
                </a:gridCol>
              </a:tblGrid>
              <a:tr h="498482">
                <a:tc>
                  <a:txBody>
                    <a:bodyPr/>
                    <a:lstStyle/>
                    <a:p>
                      <a:pPr marL="0" marR="0" algn="ctr">
                        <a:lnSpc>
                          <a:spcPct val="150000"/>
                        </a:lnSpc>
                        <a:spcBef>
                          <a:spcPts val="0"/>
                        </a:spcBef>
                        <a:spcAft>
                          <a:spcPts val="0"/>
                        </a:spcAft>
                      </a:pPr>
                      <a:r>
                        <a:rPr lang="en-US" sz="1400" dirty="0">
                          <a:solidFill>
                            <a:schemeClr val="tx1"/>
                          </a:solidFill>
                          <a:effectLst/>
                        </a:rPr>
                        <a:t>Variable</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solidFill>
                      <a:srgbClr val="E9EBF5"/>
                    </a:solidFill>
                  </a:tcPr>
                </a:tc>
                <a:tc>
                  <a:txBody>
                    <a:bodyPr/>
                    <a:lstStyle/>
                    <a:p>
                      <a:pPr marL="0" marR="0" algn="ctr">
                        <a:lnSpc>
                          <a:spcPct val="150000"/>
                        </a:lnSpc>
                        <a:spcBef>
                          <a:spcPts val="0"/>
                        </a:spcBef>
                        <a:spcAft>
                          <a:spcPts val="0"/>
                        </a:spcAft>
                      </a:pPr>
                      <a:r>
                        <a:rPr lang="en-US" sz="1400" dirty="0">
                          <a:solidFill>
                            <a:schemeClr val="tx1"/>
                          </a:solidFill>
                          <a:effectLst/>
                        </a:rPr>
                        <a:t>Mean (</a:t>
                      </a:r>
                      <a:r>
                        <a:rPr lang="en-US" sz="1400" i="1" dirty="0">
                          <a:solidFill>
                            <a:schemeClr val="tx1"/>
                          </a:solidFill>
                          <a:effectLst/>
                        </a:rPr>
                        <a:t>SD</a:t>
                      </a:r>
                      <a:r>
                        <a:rPr lang="en-US" sz="1400" dirty="0">
                          <a:solidFill>
                            <a:schemeClr val="tx1"/>
                          </a:solidFill>
                          <a:effectLst/>
                        </a:rPr>
                        <a:t>)</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solidFill>
                      <a:srgbClr val="E9EBF5"/>
                    </a:solidFill>
                  </a:tcPr>
                </a:tc>
                <a:tc>
                  <a:txBody>
                    <a:bodyPr/>
                    <a:lstStyle/>
                    <a:p>
                      <a:pPr marL="0" marR="0" algn="ctr">
                        <a:lnSpc>
                          <a:spcPct val="150000"/>
                        </a:lnSpc>
                        <a:spcBef>
                          <a:spcPts val="0"/>
                        </a:spcBef>
                        <a:spcAft>
                          <a:spcPts val="0"/>
                        </a:spcAft>
                      </a:pPr>
                      <a:r>
                        <a:rPr lang="en-US" sz="1400" i="1" dirty="0">
                          <a:solidFill>
                            <a:schemeClr val="tx1"/>
                          </a:solidFill>
                          <a:effectLst/>
                        </a:rPr>
                        <a:t>t</a:t>
                      </a:r>
                      <a:r>
                        <a:rPr lang="en-US" sz="1400" dirty="0">
                          <a:solidFill>
                            <a:schemeClr val="tx1"/>
                          </a:solidFill>
                          <a:effectLst/>
                        </a:rPr>
                        <a:t> (</a:t>
                      </a:r>
                      <a:r>
                        <a:rPr lang="en-US" sz="1400" dirty="0" err="1">
                          <a:solidFill>
                            <a:schemeClr val="tx1"/>
                          </a:solidFill>
                          <a:effectLst/>
                        </a:rPr>
                        <a:t>df</a:t>
                      </a:r>
                      <a:r>
                        <a:rPr lang="en-US" sz="1400" dirty="0">
                          <a:solidFill>
                            <a:schemeClr val="tx1"/>
                          </a:solidFill>
                          <a:effectLst/>
                        </a:rPr>
                        <a:t>)</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solidFill>
                      <a:srgbClr val="E9EBF5"/>
                    </a:solidFill>
                  </a:tcPr>
                </a:tc>
                <a:tc>
                  <a:txBody>
                    <a:bodyPr/>
                    <a:lstStyle/>
                    <a:p>
                      <a:pPr marL="0" marR="0" algn="ctr">
                        <a:lnSpc>
                          <a:spcPct val="150000"/>
                        </a:lnSpc>
                        <a:spcBef>
                          <a:spcPts val="0"/>
                        </a:spcBef>
                        <a:spcAft>
                          <a:spcPts val="0"/>
                        </a:spcAft>
                      </a:pPr>
                      <a:r>
                        <a:rPr lang="en-US" sz="1400" i="1" dirty="0">
                          <a:solidFill>
                            <a:schemeClr val="tx1"/>
                          </a:solidFill>
                          <a:effectLst/>
                        </a:rPr>
                        <a:t>p</a:t>
                      </a:r>
                      <a:endParaRPr lang="en-US" sz="1400" i="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solidFill>
                      <a:srgbClr val="E9EBF5"/>
                    </a:solidFill>
                  </a:tcPr>
                </a:tc>
                <a:extLst>
                  <a:ext uri="{0D108BD9-81ED-4DB2-BD59-A6C34878D82A}">
                    <a16:rowId xmlns:a16="http://schemas.microsoft.com/office/drawing/2014/main" val="3435279463"/>
                  </a:ext>
                </a:extLst>
              </a:tr>
              <a:tr h="498482">
                <a:tc>
                  <a:txBody>
                    <a:bodyPr/>
                    <a:lstStyle/>
                    <a:p>
                      <a:pPr marL="0" marR="0" algn="ctr">
                        <a:lnSpc>
                          <a:spcPct val="150000"/>
                        </a:lnSpc>
                        <a:spcBef>
                          <a:spcPts val="0"/>
                        </a:spcBef>
                        <a:spcAft>
                          <a:spcPts val="0"/>
                        </a:spcAft>
                      </a:pPr>
                      <a:r>
                        <a:rPr lang="en-US" sz="1400" dirty="0">
                          <a:solidFill>
                            <a:schemeClr val="tx1"/>
                          </a:solidFill>
                          <a:effectLst/>
                        </a:rPr>
                        <a:t>A Intercept</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solidFill>
                      <a:srgbClr val="CFD5EA"/>
                    </a:solidFill>
                  </a:tcPr>
                </a:tc>
                <a:tc>
                  <a:txBody>
                    <a:bodyPr/>
                    <a:lstStyle/>
                    <a:p>
                      <a:pPr marL="0" marR="0" algn="ctr">
                        <a:lnSpc>
                          <a:spcPct val="150000"/>
                        </a:lnSpc>
                        <a:spcBef>
                          <a:spcPts val="0"/>
                        </a:spcBef>
                        <a:spcAft>
                          <a:spcPts val="0"/>
                        </a:spcAft>
                      </a:pPr>
                      <a:r>
                        <a:rPr lang="en-US" sz="1400" dirty="0">
                          <a:effectLst/>
                        </a:rPr>
                        <a:t>.511 (0.245)</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tc>
                  <a:txBody>
                    <a:bodyPr/>
                    <a:lstStyle/>
                    <a:p>
                      <a:pPr marL="0" marR="0" algn="ctr">
                        <a:lnSpc>
                          <a:spcPct val="150000"/>
                        </a:lnSpc>
                        <a:spcBef>
                          <a:spcPts val="0"/>
                        </a:spcBef>
                        <a:spcAft>
                          <a:spcPts val="0"/>
                        </a:spcAft>
                      </a:pPr>
                      <a:r>
                        <a:rPr lang="en-US" sz="1400" dirty="0">
                          <a:effectLst/>
                        </a:rPr>
                        <a:t>20.864 (99)</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tc>
                  <a:txBody>
                    <a:bodyPr/>
                    <a:lstStyle/>
                    <a:p>
                      <a:pPr marL="0" marR="0" algn="ctr">
                        <a:lnSpc>
                          <a:spcPct val="150000"/>
                        </a:lnSpc>
                        <a:spcBef>
                          <a:spcPts val="0"/>
                        </a:spcBef>
                        <a:spcAft>
                          <a:spcPts val="0"/>
                        </a:spcAft>
                      </a:pPr>
                      <a:r>
                        <a:rPr lang="en-US" sz="1400" dirty="0">
                          <a:effectLst/>
                        </a:rPr>
                        <a:t>&lt; .001</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extLst>
                  <a:ext uri="{0D108BD9-81ED-4DB2-BD59-A6C34878D82A}">
                    <a16:rowId xmlns:a16="http://schemas.microsoft.com/office/drawing/2014/main" val="1448813009"/>
                  </a:ext>
                </a:extLst>
              </a:tr>
              <a:tr h="421404">
                <a:tc>
                  <a:txBody>
                    <a:bodyPr/>
                    <a:lstStyle/>
                    <a:p>
                      <a:pPr marL="0" marR="0" algn="ctr">
                        <a:lnSpc>
                          <a:spcPct val="150000"/>
                        </a:lnSpc>
                        <a:spcBef>
                          <a:spcPts val="0"/>
                        </a:spcBef>
                        <a:spcAft>
                          <a:spcPts val="0"/>
                        </a:spcAft>
                      </a:pPr>
                      <a:r>
                        <a:rPr lang="en-US" sz="1400" dirty="0">
                          <a:solidFill>
                            <a:schemeClr val="tx1"/>
                          </a:solidFill>
                          <a:effectLst/>
                        </a:rPr>
                        <a:t>A COS</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solidFill>
                      <a:srgbClr val="E9EBF5"/>
                    </a:solidFill>
                  </a:tcPr>
                </a:tc>
                <a:tc>
                  <a:txBody>
                    <a:bodyPr/>
                    <a:lstStyle/>
                    <a:p>
                      <a:pPr marL="0" marR="0" algn="ctr">
                        <a:lnSpc>
                          <a:spcPct val="150000"/>
                        </a:lnSpc>
                        <a:spcBef>
                          <a:spcPts val="0"/>
                        </a:spcBef>
                        <a:spcAft>
                          <a:spcPts val="0"/>
                        </a:spcAft>
                      </a:pPr>
                      <a:r>
                        <a:rPr lang="en-US" sz="1400" dirty="0">
                          <a:effectLst/>
                        </a:rPr>
                        <a:t>-.030 (0.284)</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tc>
                  <a:txBody>
                    <a:bodyPr/>
                    <a:lstStyle/>
                    <a:p>
                      <a:pPr marL="0" marR="0" algn="ctr">
                        <a:lnSpc>
                          <a:spcPct val="150000"/>
                        </a:lnSpc>
                        <a:spcBef>
                          <a:spcPts val="0"/>
                        </a:spcBef>
                        <a:spcAft>
                          <a:spcPts val="0"/>
                        </a:spcAft>
                      </a:pPr>
                      <a:r>
                        <a:rPr lang="en-US" sz="1400" dirty="0">
                          <a:effectLst/>
                        </a:rPr>
                        <a:t>-1.071 (99)</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tc>
                  <a:txBody>
                    <a:bodyPr/>
                    <a:lstStyle/>
                    <a:p>
                      <a:pPr marL="0" marR="0" algn="ctr">
                        <a:lnSpc>
                          <a:spcPct val="150000"/>
                        </a:lnSpc>
                        <a:spcBef>
                          <a:spcPts val="0"/>
                        </a:spcBef>
                        <a:spcAft>
                          <a:spcPts val="0"/>
                        </a:spcAft>
                      </a:pPr>
                      <a:r>
                        <a:rPr lang="en-US" sz="1400" dirty="0">
                          <a:effectLst/>
                        </a:rPr>
                        <a:t>.287</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extLst>
                  <a:ext uri="{0D108BD9-81ED-4DB2-BD59-A6C34878D82A}">
                    <a16:rowId xmlns:a16="http://schemas.microsoft.com/office/drawing/2014/main" val="2986167414"/>
                  </a:ext>
                </a:extLst>
              </a:tr>
              <a:tr h="407223">
                <a:tc>
                  <a:txBody>
                    <a:bodyPr/>
                    <a:lstStyle/>
                    <a:p>
                      <a:pPr marL="0" marR="0" algn="ctr">
                        <a:lnSpc>
                          <a:spcPct val="150000"/>
                        </a:lnSpc>
                        <a:spcBef>
                          <a:spcPts val="0"/>
                        </a:spcBef>
                        <a:spcAft>
                          <a:spcPts val="0"/>
                        </a:spcAft>
                      </a:pPr>
                      <a:r>
                        <a:rPr lang="en-US" sz="1400" dirty="0">
                          <a:solidFill>
                            <a:schemeClr val="tx1"/>
                          </a:solidFill>
                          <a:effectLst/>
                        </a:rPr>
                        <a:t>A FSG</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solidFill>
                      <a:srgbClr val="CFD5EA"/>
                    </a:solidFill>
                  </a:tcPr>
                </a:tc>
                <a:tc>
                  <a:txBody>
                    <a:bodyPr/>
                    <a:lstStyle/>
                    <a:p>
                      <a:pPr marL="0" marR="0" algn="ctr">
                        <a:lnSpc>
                          <a:spcPct val="150000"/>
                        </a:lnSpc>
                        <a:spcBef>
                          <a:spcPts val="0"/>
                        </a:spcBef>
                        <a:spcAft>
                          <a:spcPts val="0"/>
                        </a:spcAft>
                      </a:pPr>
                      <a:r>
                        <a:rPr lang="en-US" sz="1400" dirty="0">
                          <a:effectLst/>
                        </a:rPr>
                        <a:t>.491 (0.379)</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tc>
                  <a:txBody>
                    <a:bodyPr/>
                    <a:lstStyle/>
                    <a:p>
                      <a:pPr marL="0" marR="0" algn="ctr">
                        <a:lnSpc>
                          <a:spcPct val="150000"/>
                        </a:lnSpc>
                        <a:spcBef>
                          <a:spcPts val="0"/>
                        </a:spcBef>
                        <a:spcAft>
                          <a:spcPts val="0"/>
                        </a:spcAft>
                      </a:pPr>
                      <a:r>
                        <a:rPr lang="en-US" sz="1400">
                          <a:effectLst/>
                        </a:rPr>
                        <a:t>12.946 (99)</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tc>
                  <a:txBody>
                    <a:bodyPr/>
                    <a:lstStyle/>
                    <a:p>
                      <a:pPr marL="0" marR="0" algn="ctr">
                        <a:lnSpc>
                          <a:spcPct val="150000"/>
                        </a:lnSpc>
                        <a:spcBef>
                          <a:spcPts val="0"/>
                        </a:spcBef>
                        <a:spcAft>
                          <a:spcPts val="0"/>
                        </a:spcAft>
                      </a:pPr>
                      <a:r>
                        <a:rPr lang="en-US" sz="1400" dirty="0">
                          <a:effectLst/>
                        </a:rPr>
                        <a:t>&lt; .001</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extLst>
                  <a:ext uri="{0D108BD9-81ED-4DB2-BD59-A6C34878D82A}">
                    <a16:rowId xmlns:a16="http://schemas.microsoft.com/office/drawing/2014/main" val="1575110801"/>
                  </a:ext>
                </a:extLst>
              </a:tr>
              <a:tr h="398232">
                <a:tc>
                  <a:txBody>
                    <a:bodyPr/>
                    <a:lstStyle/>
                    <a:p>
                      <a:pPr marL="0" marR="0" algn="ctr">
                        <a:lnSpc>
                          <a:spcPct val="150000"/>
                        </a:lnSpc>
                        <a:spcBef>
                          <a:spcPts val="0"/>
                        </a:spcBef>
                        <a:spcAft>
                          <a:spcPts val="0"/>
                        </a:spcAft>
                      </a:pPr>
                      <a:r>
                        <a:rPr lang="en-US" sz="1400" dirty="0">
                          <a:solidFill>
                            <a:schemeClr val="tx1"/>
                          </a:solidFill>
                          <a:effectLst/>
                        </a:rPr>
                        <a:t>A LSA</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solidFill>
                      <a:srgbClr val="E9EBF5"/>
                    </a:solidFill>
                  </a:tcPr>
                </a:tc>
                <a:tc>
                  <a:txBody>
                    <a:bodyPr/>
                    <a:lstStyle/>
                    <a:p>
                      <a:pPr marL="0" marR="0" algn="ctr">
                        <a:lnSpc>
                          <a:spcPct val="150000"/>
                        </a:lnSpc>
                        <a:spcBef>
                          <a:spcPts val="0"/>
                        </a:spcBef>
                        <a:spcAft>
                          <a:spcPts val="0"/>
                        </a:spcAft>
                      </a:pPr>
                      <a:r>
                        <a:rPr lang="en-US" sz="1400" dirty="0">
                          <a:effectLst/>
                        </a:rPr>
                        <a:t>.035 (0.317)</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solidFill>
                      <a:srgbClr val="E9EBF5"/>
                    </a:solidFill>
                  </a:tcPr>
                </a:tc>
                <a:tc>
                  <a:txBody>
                    <a:bodyPr/>
                    <a:lstStyle/>
                    <a:p>
                      <a:pPr marL="0" marR="0" algn="ctr">
                        <a:lnSpc>
                          <a:spcPct val="150000"/>
                        </a:lnSpc>
                        <a:spcBef>
                          <a:spcPts val="0"/>
                        </a:spcBef>
                        <a:spcAft>
                          <a:spcPts val="0"/>
                        </a:spcAft>
                      </a:pPr>
                      <a:r>
                        <a:rPr lang="en-US" sz="1400" dirty="0">
                          <a:effectLst/>
                        </a:rPr>
                        <a:t>1.109 (99)</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tc>
                  <a:txBody>
                    <a:bodyPr/>
                    <a:lstStyle/>
                    <a:p>
                      <a:pPr marL="0" marR="0" algn="ctr">
                        <a:lnSpc>
                          <a:spcPct val="150000"/>
                        </a:lnSpc>
                        <a:spcBef>
                          <a:spcPts val="0"/>
                        </a:spcBef>
                        <a:spcAft>
                          <a:spcPts val="0"/>
                        </a:spcAft>
                      </a:pPr>
                      <a:r>
                        <a:rPr lang="en-US" sz="1400" dirty="0">
                          <a:effectLst/>
                        </a:rPr>
                        <a:t>.270</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extLst>
                  <a:ext uri="{0D108BD9-81ED-4DB2-BD59-A6C34878D82A}">
                    <a16:rowId xmlns:a16="http://schemas.microsoft.com/office/drawing/2014/main" val="2187242894"/>
                  </a:ext>
                </a:extLst>
              </a:tr>
              <a:tr h="424927">
                <a:tc>
                  <a:txBody>
                    <a:bodyPr/>
                    <a:lstStyle/>
                    <a:p>
                      <a:pPr marL="0" marR="0" algn="ctr">
                        <a:lnSpc>
                          <a:spcPct val="150000"/>
                        </a:lnSpc>
                        <a:spcBef>
                          <a:spcPts val="0"/>
                        </a:spcBef>
                        <a:spcAft>
                          <a:spcPts val="0"/>
                        </a:spcAft>
                      </a:pPr>
                      <a:r>
                        <a:rPr lang="en-US" sz="1400" dirty="0">
                          <a:solidFill>
                            <a:schemeClr val="tx1"/>
                          </a:solidFill>
                          <a:effectLst/>
                        </a:rPr>
                        <a:t>S Intercept</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solidFill>
                      <a:srgbClr val="CFD5EA"/>
                    </a:solidFill>
                  </a:tcPr>
                </a:tc>
                <a:tc>
                  <a:txBody>
                    <a:bodyPr/>
                    <a:lstStyle/>
                    <a:p>
                      <a:pPr marL="0" marR="0" algn="ctr">
                        <a:lnSpc>
                          <a:spcPct val="150000"/>
                        </a:lnSpc>
                        <a:spcBef>
                          <a:spcPts val="0"/>
                        </a:spcBef>
                        <a:spcAft>
                          <a:spcPts val="0"/>
                        </a:spcAft>
                      </a:pPr>
                      <a:r>
                        <a:rPr lang="en-US" sz="1400" dirty="0">
                          <a:effectLst/>
                        </a:rPr>
                        <a:t>.587 (0.188)</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tc>
                  <a:txBody>
                    <a:bodyPr/>
                    <a:lstStyle/>
                    <a:p>
                      <a:pPr marL="0" marR="0" algn="ctr">
                        <a:lnSpc>
                          <a:spcPct val="150000"/>
                        </a:lnSpc>
                        <a:spcBef>
                          <a:spcPts val="0"/>
                        </a:spcBef>
                        <a:spcAft>
                          <a:spcPts val="0"/>
                        </a:spcAft>
                      </a:pPr>
                      <a:r>
                        <a:rPr lang="en-US" sz="1400" dirty="0">
                          <a:effectLst/>
                        </a:rPr>
                        <a:t>31.530 (101)</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tc>
                  <a:txBody>
                    <a:bodyPr/>
                    <a:lstStyle/>
                    <a:p>
                      <a:pPr marL="0" marR="0" algn="ctr">
                        <a:lnSpc>
                          <a:spcPct val="150000"/>
                        </a:lnSpc>
                        <a:spcBef>
                          <a:spcPts val="0"/>
                        </a:spcBef>
                        <a:spcAft>
                          <a:spcPts val="0"/>
                        </a:spcAft>
                      </a:pPr>
                      <a:r>
                        <a:rPr lang="en-US" sz="1400" dirty="0">
                          <a:effectLst/>
                        </a:rPr>
                        <a:t>&lt; .001</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extLst>
                  <a:ext uri="{0D108BD9-81ED-4DB2-BD59-A6C34878D82A}">
                    <a16:rowId xmlns:a16="http://schemas.microsoft.com/office/drawing/2014/main" val="529428377"/>
                  </a:ext>
                </a:extLst>
              </a:tr>
              <a:tr h="380801">
                <a:tc>
                  <a:txBody>
                    <a:bodyPr/>
                    <a:lstStyle/>
                    <a:p>
                      <a:pPr marL="0" marR="0" algn="ctr">
                        <a:lnSpc>
                          <a:spcPct val="150000"/>
                        </a:lnSpc>
                        <a:spcBef>
                          <a:spcPts val="0"/>
                        </a:spcBef>
                        <a:spcAft>
                          <a:spcPts val="0"/>
                        </a:spcAft>
                      </a:pPr>
                      <a:r>
                        <a:rPr lang="en-US" sz="1400" dirty="0">
                          <a:solidFill>
                            <a:schemeClr val="tx1"/>
                          </a:solidFill>
                          <a:effectLst/>
                        </a:rPr>
                        <a:t>S COS</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solidFill>
                      <a:srgbClr val="E9EBF5"/>
                    </a:solidFill>
                  </a:tcPr>
                </a:tc>
                <a:tc>
                  <a:txBody>
                    <a:bodyPr/>
                    <a:lstStyle/>
                    <a:p>
                      <a:pPr marL="0" marR="0" algn="ctr">
                        <a:lnSpc>
                          <a:spcPct val="150000"/>
                        </a:lnSpc>
                        <a:spcBef>
                          <a:spcPts val="0"/>
                        </a:spcBef>
                        <a:spcAft>
                          <a:spcPts val="0"/>
                        </a:spcAft>
                      </a:pPr>
                      <a:r>
                        <a:rPr lang="en-US" sz="1400" dirty="0">
                          <a:effectLst/>
                        </a:rPr>
                        <a:t>.059 (0.243)</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tc>
                  <a:txBody>
                    <a:bodyPr/>
                    <a:lstStyle/>
                    <a:p>
                      <a:pPr marL="0" marR="0" algn="ctr">
                        <a:lnSpc>
                          <a:spcPct val="150000"/>
                        </a:lnSpc>
                        <a:spcBef>
                          <a:spcPts val="0"/>
                        </a:spcBef>
                        <a:spcAft>
                          <a:spcPts val="0"/>
                        </a:spcAft>
                      </a:pPr>
                      <a:r>
                        <a:rPr lang="en-US" sz="1400" dirty="0">
                          <a:effectLst/>
                        </a:rPr>
                        <a:t>2.459 (101)</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tc>
                  <a:txBody>
                    <a:bodyPr/>
                    <a:lstStyle/>
                    <a:p>
                      <a:pPr marL="0" marR="0" algn="ctr">
                        <a:lnSpc>
                          <a:spcPct val="150000"/>
                        </a:lnSpc>
                        <a:spcBef>
                          <a:spcPts val="0"/>
                        </a:spcBef>
                        <a:spcAft>
                          <a:spcPts val="0"/>
                        </a:spcAft>
                      </a:pPr>
                      <a:r>
                        <a:rPr lang="en-US" sz="1400" dirty="0">
                          <a:effectLst/>
                        </a:rPr>
                        <a:t>.016</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extLst>
                  <a:ext uri="{0D108BD9-81ED-4DB2-BD59-A6C34878D82A}">
                    <a16:rowId xmlns:a16="http://schemas.microsoft.com/office/drawing/2014/main" val="2834295135"/>
                  </a:ext>
                </a:extLst>
              </a:tr>
              <a:tr h="424926">
                <a:tc>
                  <a:txBody>
                    <a:bodyPr/>
                    <a:lstStyle/>
                    <a:p>
                      <a:pPr marL="0" marR="0" algn="ctr">
                        <a:lnSpc>
                          <a:spcPct val="150000"/>
                        </a:lnSpc>
                        <a:spcBef>
                          <a:spcPts val="0"/>
                        </a:spcBef>
                        <a:spcAft>
                          <a:spcPts val="0"/>
                        </a:spcAft>
                      </a:pPr>
                      <a:r>
                        <a:rPr lang="en-US" sz="1400" dirty="0">
                          <a:solidFill>
                            <a:schemeClr val="tx1"/>
                          </a:solidFill>
                          <a:effectLst/>
                        </a:rPr>
                        <a:t>S FSG</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solidFill>
                      <a:srgbClr val="CFD5EA"/>
                    </a:solidFill>
                  </a:tcPr>
                </a:tc>
                <a:tc>
                  <a:txBody>
                    <a:bodyPr/>
                    <a:lstStyle/>
                    <a:p>
                      <a:pPr marL="0" marR="0" algn="ctr">
                        <a:lnSpc>
                          <a:spcPct val="150000"/>
                        </a:lnSpc>
                        <a:spcBef>
                          <a:spcPts val="0"/>
                        </a:spcBef>
                        <a:spcAft>
                          <a:spcPts val="0"/>
                        </a:spcAft>
                      </a:pPr>
                      <a:r>
                        <a:rPr lang="en-US" sz="1400" dirty="0">
                          <a:effectLst/>
                        </a:rPr>
                        <a:t>.118 (0.382)</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tc>
                  <a:txBody>
                    <a:bodyPr/>
                    <a:lstStyle/>
                    <a:p>
                      <a:pPr marL="0" marR="0" algn="ctr">
                        <a:lnSpc>
                          <a:spcPct val="150000"/>
                        </a:lnSpc>
                        <a:spcBef>
                          <a:spcPts val="0"/>
                        </a:spcBef>
                        <a:spcAft>
                          <a:spcPts val="0"/>
                        </a:spcAft>
                      </a:pPr>
                      <a:r>
                        <a:rPr lang="en-US" sz="1400" dirty="0">
                          <a:effectLst/>
                        </a:rPr>
                        <a:t>3.128 (101)</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tc>
                  <a:txBody>
                    <a:bodyPr/>
                    <a:lstStyle/>
                    <a:p>
                      <a:pPr marL="0" marR="0" algn="ctr">
                        <a:lnSpc>
                          <a:spcPct val="150000"/>
                        </a:lnSpc>
                        <a:spcBef>
                          <a:spcPts val="0"/>
                        </a:spcBef>
                        <a:spcAft>
                          <a:spcPts val="0"/>
                        </a:spcAft>
                      </a:pPr>
                      <a:r>
                        <a:rPr lang="en-US" sz="1400" dirty="0">
                          <a:effectLst/>
                        </a:rPr>
                        <a:t>.002</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extLst>
                  <a:ext uri="{0D108BD9-81ED-4DB2-BD59-A6C34878D82A}">
                    <a16:rowId xmlns:a16="http://schemas.microsoft.com/office/drawing/2014/main" val="1204906294"/>
                  </a:ext>
                </a:extLst>
              </a:tr>
              <a:tr h="371812">
                <a:tc>
                  <a:txBody>
                    <a:bodyPr/>
                    <a:lstStyle/>
                    <a:p>
                      <a:pPr marL="0" marR="0" algn="ctr">
                        <a:lnSpc>
                          <a:spcPct val="150000"/>
                        </a:lnSpc>
                        <a:spcBef>
                          <a:spcPts val="0"/>
                        </a:spcBef>
                        <a:spcAft>
                          <a:spcPts val="0"/>
                        </a:spcAft>
                      </a:pPr>
                      <a:r>
                        <a:rPr lang="en-US" sz="1400" dirty="0">
                          <a:solidFill>
                            <a:schemeClr val="tx1"/>
                          </a:solidFill>
                          <a:effectLst/>
                        </a:rPr>
                        <a:t>S LSA</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solidFill>
                      <a:srgbClr val="E9EBF5"/>
                    </a:solidFill>
                  </a:tcPr>
                </a:tc>
                <a:tc>
                  <a:txBody>
                    <a:bodyPr/>
                    <a:lstStyle/>
                    <a:p>
                      <a:pPr marL="0" marR="0" algn="ctr">
                        <a:lnSpc>
                          <a:spcPct val="150000"/>
                        </a:lnSpc>
                        <a:spcBef>
                          <a:spcPts val="0"/>
                        </a:spcBef>
                        <a:spcAft>
                          <a:spcPts val="0"/>
                        </a:spcAft>
                      </a:pPr>
                      <a:r>
                        <a:rPr lang="en-US" sz="1400" dirty="0">
                          <a:effectLst/>
                        </a:rPr>
                        <a:t>.085 (0.304)</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solidFill>
                      <a:srgbClr val="E9EBF5"/>
                    </a:solidFill>
                  </a:tcPr>
                </a:tc>
                <a:tc>
                  <a:txBody>
                    <a:bodyPr/>
                    <a:lstStyle/>
                    <a:p>
                      <a:pPr marL="0" marR="0" algn="ctr">
                        <a:lnSpc>
                          <a:spcPct val="150000"/>
                        </a:lnSpc>
                        <a:spcBef>
                          <a:spcPts val="0"/>
                        </a:spcBef>
                        <a:spcAft>
                          <a:spcPts val="0"/>
                        </a:spcAft>
                      </a:pPr>
                      <a:r>
                        <a:rPr lang="en-US" sz="1400" dirty="0">
                          <a:effectLst/>
                        </a:rPr>
                        <a:t>2.816 (101)</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tc>
                  <a:txBody>
                    <a:bodyPr/>
                    <a:lstStyle/>
                    <a:p>
                      <a:pPr marL="0" marR="0" algn="ctr">
                        <a:lnSpc>
                          <a:spcPct val="150000"/>
                        </a:lnSpc>
                        <a:spcBef>
                          <a:spcPts val="0"/>
                        </a:spcBef>
                        <a:spcAft>
                          <a:spcPts val="0"/>
                        </a:spcAft>
                      </a:pPr>
                      <a:r>
                        <a:rPr lang="en-US" sz="1400" dirty="0">
                          <a:effectLst/>
                        </a:rPr>
                        <a:t>.006</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extLst>
                  <a:ext uri="{0D108BD9-81ED-4DB2-BD59-A6C34878D82A}">
                    <a16:rowId xmlns:a16="http://schemas.microsoft.com/office/drawing/2014/main" val="430791281"/>
                  </a:ext>
                </a:extLst>
              </a:tr>
              <a:tr h="460339">
                <a:tc>
                  <a:txBody>
                    <a:bodyPr/>
                    <a:lstStyle/>
                    <a:p>
                      <a:pPr marL="0" marR="0" algn="ctr">
                        <a:lnSpc>
                          <a:spcPct val="150000"/>
                        </a:lnSpc>
                        <a:spcBef>
                          <a:spcPts val="0"/>
                        </a:spcBef>
                        <a:spcAft>
                          <a:spcPts val="0"/>
                        </a:spcAft>
                      </a:pPr>
                      <a:r>
                        <a:rPr lang="en-US" sz="1400" dirty="0">
                          <a:solidFill>
                            <a:schemeClr val="tx1"/>
                          </a:solidFill>
                          <a:effectLst/>
                        </a:rPr>
                        <a:t>T Intercept</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solidFill>
                      <a:srgbClr val="CFD5EA"/>
                    </a:solidFill>
                  </a:tcPr>
                </a:tc>
                <a:tc>
                  <a:txBody>
                    <a:bodyPr/>
                    <a:lstStyle/>
                    <a:p>
                      <a:pPr marL="0" marR="0" algn="ctr">
                        <a:lnSpc>
                          <a:spcPct val="150000"/>
                        </a:lnSpc>
                        <a:spcBef>
                          <a:spcPts val="0"/>
                        </a:spcBef>
                        <a:spcAft>
                          <a:spcPts val="0"/>
                        </a:spcAft>
                      </a:pPr>
                      <a:r>
                        <a:rPr lang="en-US" sz="1400" dirty="0">
                          <a:effectLst/>
                        </a:rPr>
                        <a:t>.656 (0.186)</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tc>
                  <a:txBody>
                    <a:bodyPr/>
                    <a:lstStyle/>
                    <a:p>
                      <a:pPr marL="0" marR="0" algn="ctr">
                        <a:lnSpc>
                          <a:spcPct val="150000"/>
                        </a:lnSpc>
                        <a:spcBef>
                          <a:spcPts val="0"/>
                        </a:spcBef>
                        <a:spcAft>
                          <a:spcPts val="0"/>
                        </a:spcAft>
                      </a:pPr>
                      <a:r>
                        <a:rPr lang="en-US" sz="1400" dirty="0">
                          <a:effectLst/>
                        </a:rPr>
                        <a:t>35.475 (100)</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tc>
                  <a:txBody>
                    <a:bodyPr/>
                    <a:lstStyle/>
                    <a:p>
                      <a:pPr marL="0" marR="0" algn="ctr">
                        <a:lnSpc>
                          <a:spcPct val="150000"/>
                        </a:lnSpc>
                        <a:spcBef>
                          <a:spcPts val="0"/>
                        </a:spcBef>
                        <a:spcAft>
                          <a:spcPts val="0"/>
                        </a:spcAft>
                      </a:pPr>
                      <a:r>
                        <a:rPr lang="en-US" sz="1400" dirty="0">
                          <a:effectLst/>
                        </a:rPr>
                        <a:t>&lt; .001</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extLst>
                  <a:ext uri="{0D108BD9-81ED-4DB2-BD59-A6C34878D82A}">
                    <a16:rowId xmlns:a16="http://schemas.microsoft.com/office/drawing/2014/main" val="516997034"/>
                  </a:ext>
                </a:extLst>
              </a:tr>
              <a:tr h="360047">
                <a:tc>
                  <a:txBody>
                    <a:bodyPr/>
                    <a:lstStyle/>
                    <a:p>
                      <a:pPr marL="0" marR="0" algn="ctr">
                        <a:lnSpc>
                          <a:spcPct val="150000"/>
                        </a:lnSpc>
                        <a:spcBef>
                          <a:spcPts val="0"/>
                        </a:spcBef>
                        <a:spcAft>
                          <a:spcPts val="0"/>
                        </a:spcAft>
                      </a:pPr>
                      <a:r>
                        <a:rPr lang="en-US" sz="1400" dirty="0">
                          <a:solidFill>
                            <a:schemeClr val="tx1"/>
                          </a:solidFill>
                          <a:effectLst/>
                        </a:rPr>
                        <a:t>T COS</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solidFill>
                      <a:srgbClr val="E9EBF5"/>
                    </a:solidFill>
                  </a:tcPr>
                </a:tc>
                <a:tc>
                  <a:txBody>
                    <a:bodyPr/>
                    <a:lstStyle/>
                    <a:p>
                      <a:pPr marL="0" marR="0" algn="ctr">
                        <a:lnSpc>
                          <a:spcPct val="150000"/>
                        </a:lnSpc>
                        <a:spcBef>
                          <a:spcPts val="0"/>
                        </a:spcBef>
                        <a:spcAft>
                          <a:spcPts val="0"/>
                        </a:spcAft>
                      </a:pPr>
                      <a:r>
                        <a:rPr lang="en-US" sz="1400" dirty="0">
                          <a:effectLst/>
                        </a:rPr>
                        <a:t>-.081 (0.239)</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tc>
                  <a:txBody>
                    <a:bodyPr/>
                    <a:lstStyle/>
                    <a:p>
                      <a:pPr marL="0" marR="0" algn="ctr">
                        <a:lnSpc>
                          <a:spcPct val="150000"/>
                        </a:lnSpc>
                        <a:spcBef>
                          <a:spcPts val="0"/>
                        </a:spcBef>
                        <a:spcAft>
                          <a:spcPts val="0"/>
                        </a:spcAft>
                      </a:pPr>
                      <a:r>
                        <a:rPr lang="en-US" sz="1400">
                          <a:effectLst/>
                        </a:rPr>
                        <a:t>-3.405 (100)</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tc>
                  <a:txBody>
                    <a:bodyPr/>
                    <a:lstStyle/>
                    <a:p>
                      <a:pPr marL="0" marR="0" algn="ctr">
                        <a:lnSpc>
                          <a:spcPct val="150000"/>
                        </a:lnSpc>
                        <a:spcBef>
                          <a:spcPts val="0"/>
                        </a:spcBef>
                        <a:spcAft>
                          <a:spcPts val="0"/>
                        </a:spcAft>
                      </a:pPr>
                      <a:r>
                        <a:rPr lang="en-US" sz="1400" dirty="0">
                          <a:effectLst/>
                        </a:rPr>
                        <a:t>&lt; .001</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extLst>
                  <a:ext uri="{0D108BD9-81ED-4DB2-BD59-A6C34878D82A}">
                    <a16:rowId xmlns:a16="http://schemas.microsoft.com/office/drawing/2014/main" val="1417822426"/>
                  </a:ext>
                </a:extLst>
              </a:tr>
              <a:tr h="404489">
                <a:tc>
                  <a:txBody>
                    <a:bodyPr/>
                    <a:lstStyle/>
                    <a:p>
                      <a:pPr marL="0" marR="0" algn="ctr">
                        <a:lnSpc>
                          <a:spcPct val="150000"/>
                        </a:lnSpc>
                        <a:spcBef>
                          <a:spcPts val="0"/>
                        </a:spcBef>
                        <a:spcAft>
                          <a:spcPts val="0"/>
                        </a:spcAft>
                      </a:pPr>
                      <a:r>
                        <a:rPr lang="en-US" sz="1400" dirty="0">
                          <a:solidFill>
                            <a:schemeClr val="tx1"/>
                          </a:solidFill>
                          <a:effectLst/>
                        </a:rPr>
                        <a:t>T FSG</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solidFill>
                      <a:srgbClr val="CFD5EA"/>
                    </a:solidFill>
                  </a:tcPr>
                </a:tc>
                <a:tc>
                  <a:txBody>
                    <a:bodyPr/>
                    <a:lstStyle/>
                    <a:p>
                      <a:pPr marL="0" marR="0" algn="ctr">
                        <a:lnSpc>
                          <a:spcPct val="150000"/>
                        </a:lnSpc>
                        <a:spcBef>
                          <a:spcPts val="0"/>
                        </a:spcBef>
                        <a:spcAft>
                          <a:spcPts val="0"/>
                        </a:spcAft>
                      </a:pPr>
                      <a:r>
                        <a:rPr lang="en-US" sz="1400" dirty="0">
                          <a:effectLst/>
                        </a:rPr>
                        <a:t>.192 (0.306)</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tc>
                  <a:txBody>
                    <a:bodyPr/>
                    <a:lstStyle/>
                    <a:p>
                      <a:pPr marL="0" marR="0" algn="ctr">
                        <a:lnSpc>
                          <a:spcPct val="150000"/>
                        </a:lnSpc>
                        <a:spcBef>
                          <a:spcPts val="0"/>
                        </a:spcBef>
                        <a:spcAft>
                          <a:spcPts val="0"/>
                        </a:spcAft>
                      </a:pPr>
                      <a:r>
                        <a:rPr lang="en-US" sz="1400">
                          <a:effectLst/>
                        </a:rPr>
                        <a:t>6.290 (100)</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tc>
                  <a:txBody>
                    <a:bodyPr/>
                    <a:lstStyle/>
                    <a:p>
                      <a:pPr marL="0" marR="0" algn="ctr">
                        <a:lnSpc>
                          <a:spcPct val="150000"/>
                        </a:lnSpc>
                        <a:spcBef>
                          <a:spcPts val="0"/>
                        </a:spcBef>
                        <a:spcAft>
                          <a:spcPts val="0"/>
                        </a:spcAft>
                      </a:pPr>
                      <a:r>
                        <a:rPr lang="en-US" sz="1400" dirty="0">
                          <a:effectLst/>
                        </a:rPr>
                        <a:t>&lt; .001</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extLst>
                  <a:ext uri="{0D108BD9-81ED-4DB2-BD59-A6C34878D82A}">
                    <a16:rowId xmlns:a16="http://schemas.microsoft.com/office/drawing/2014/main" val="2592580218"/>
                  </a:ext>
                </a:extLst>
              </a:tr>
              <a:tr h="419462">
                <a:tc>
                  <a:txBody>
                    <a:bodyPr/>
                    <a:lstStyle/>
                    <a:p>
                      <a:pPr marL="0" marR="0" algn="ctr">
                        <a:lnSpc>
                          <a:spcPct val="150000"/>
                        </a:lnSpc>
                        <a:spcBef>
                          <a:spcPts val="0"/>
                        </a:spcBef>
                        <a:spcAft>
                          <a:spcPts val="0"/>
                        </a:spcAft>
                      </a:pPr>
                      <a:r>
                        <a:rPr lang="en-US" sz="1400" dirty="0">
                          <a:solidFill>
                            <a:schemeClr val="tx1"/>
                          </a:solidFill>
                          <a:effectLst/>
                        </a:rPr>
                        <a:t>T LSA</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solidFill>
                      <a:srgbClr val="E9EBF5"/>
                    </a:solidFill>
                  </a:tcPr>
                </a:tc>
                <a:tc>
                  <a:txBody>
                    <a:bodyPr/>
                    <a:lstStyle/>
                    <a:p>
                      <a:pPr marL="0" marR="0" algn="ctr">
                        <a:lnSpc>
                          <a:spcPct val="150000"/>
                        </a:lnSpc>
                        <a:spcBef>
                          <a:spcPts val="0"/>
                        </a:spcBef>
                        <a:spcAft>
                          <a:spcPts val="0"/>
                        </a:spcAft>
                      </a:pPr>
                      <a:r>
                        <a:rPr lang="en-US" sz="1400" dirty="0">
                          <a:effectLst/>
                        </a:rPr>
                        <a:t>.188 (0.265)</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tc>
                  <a:txBody>
                    <a:bodyPr/>
                    <a:lstStyle/>
                    <a:p>
                      <a:pPr marL="0" marR="0" algn="ctr">
                        <a:lnSpc>
                          <a:spcPct val="150000"/>
                        </a:lnSpc>
                        <a:spcBef>
                          <a:spcPts val="0"/>
                        </a:spcBef>
                        <a:spcAft>
                          <a:spcPts val="0"/>
                        </a:spcAft>
                      </a:pPr>
                      <a:r>
                        <a:rPr lang="en-US" sz="1400">
                          <a:effectLst/>
                        </a:rPr>
                        <a:t>7.111 (100)</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tc>
                  <a:txBody>
                    <a:bodyPr/>
                    <a:lstStyle/>
                    <a:p>
                      <a:pPr marL="0" marR="0" algn="ctr">
                        <a:lnSpc>
                          <a:spcPct val="150000"/>
                        </a:lnSpc>
                        <a:spcBef>
                          <a:spcPts val="0"/>
                        </a:spcBef>
                        <a:spcAft>
                          <a:spcPts val="0"/>
                        </a:spcAft>
                      </a:pPr>
                      <a:r>
                        <a:rPr lang="en-US" sz="1400" dirty="0">
                          <a:effectLst/>
                        </a:rPr>
                        <a:t>&lt; .001</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extLst>
                  <a:ext uri="{0D108BD9-81ED-4DB2-BD59-A6C34878D82A}">
                    <a16:rowId xmlns:a16="http://schemas.microsoft.com/office/drawing/2014/main" val="915776420"/>
                  </a:ext>
                </a:extLst>
              </a:tr>
            </a:tbl>
          </a:graphicData>
        </a:graphic>
      </p:graphicFrame>
      <p:sp>
        <p:nvSpPr>
          <p:cNvPr id="7" name="TextBox 6">
            <a:extLst>
              <a:ext uri="{FF2B5EF4-FFF2-40B4-BE49-F238E27FC236}">
                <a16:creationId xmlns:a16="http://schemas.microsoft.com/office/drawing/2014/main" id="{DD74990C-56B0-4C9C-A91F-2BF998F5EAF6}"/>
              </a:ext>
            </a:extLst>
          </p:cNvPr>
          <p:cNvSpPr txBox="1"/>
          <p:nvPr/>
        </p:nvSpPr>
        <p:spPr>
          <a:xfrm>
            <a:off x="0" y="1343277"/>
            <a:ext cx="5212081" cy="9233297"/>
          </a:xfrm>
          <a:prstGeom prst="rect">
            <a:avLst/>
          </a:prstGeom>
          <a:noFill/>
        </p:spPr>
        <p:txBody>
          <a:bodyPr wrap="square" rtlCol="0">
            <a:spAutoFit/>
          </a:bodyPr>
          <a:lstStyle/>
          <a:p>
            <a:pPr marL="285750" indent="-285750">
              <a:buFont typeface="Courier New" panose="02070309020205020404" pitchFamily="49" charset="0"/>
              <a:buChar char="o"/>
            </a:pPr>
            <a:r>
              <a:rPr lang="en-US" dirty="0"/>
              <a:t>The JAM slope was successfully replicated for FSG in the associative judgment condition, with FSG significantly predicting association, although the slope was slightly higher than expected at 0.491. COS and LSA did not significantly predict association. </a:t>
            </a:r>
          </a:p>
          <a:p>
            <a:pPr marL="285750" indent="-285750">
              <a:buFont typeface="Courier New" panose="02070309020205020404" pitchFamily="49" charset="0"/>
              <a:buChar char="o"/>
            </a:pPr>
            <a:endParaRPr lang="en-US" dirty="0"/>
          </a:p>
          <a:p>
            <a:pPr marL="285750" indent="-285750">
              <a:buFont typeface="Courier New" panose="02070309020205020404" pitchFamily="49" charset="0"/>
              <a:buChar char="o"/>
            </a:pPr>
            <a:r>
              <a:rPr lang="en-US" dirty="0"/>
              <a:t>JAM slopes were not replicated semantic or thematic judgments. </a:t>
            </a:r>
          </a:p>
          <a:p>
            <a:pPr marL="285750" indent="-285750">
              <a:buFont typeface="Courier New" panose="02070309020205020404" pitchFamily="49" charset="0"/>
              <a:buChar char="o"/>
            </a:pPr>
            <a:endParaRPr lang="en-US" dirty="0"/>
          </a:p>
          <a:p>
            <a:pPr marL="285750" indent="-285750">
              <a:buFont typeface="Courier New" panose="02070309020205020404" pitchFamily="49" charset="0"/>
              <a:buChar char="o"/>
            </a:pPr>
            <a:r>
              <a:rPr lang="en-US" dirty="0"/>
              <a:t>Although JAM slopes were not perfectly replicated within each judgment type, the high intercepts and shallow slopes present in all three conditions are still indicative of overconfidence and insensitivity in participant judgments.</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21954462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F56901-9CEE-423E-8C70-3AE3CA7CEA6F}"/>
              </a:ext>
            </a:extLst>
          </p:cNvPr>
          <p:cNvSpPr>
            <a:spLocks noGrp="1"/>
          </p:cNvSpPr>
          <p:nvPr>
            <p:ph type="title"/>
          </p:nvPr>
        </p:nvSpPr>
        <p:spPr/>
        <p:txBody>
          <a:bodyPr/>
          <a:lstStyle/>
          <a:p>
            <a:r>
              <a:rPr lang="en-US" dirty="0"/>
              <a:t>Hypotheses Two and Three</a:t>
            </a:r>
          </a:p>
        </p:txBody>
      </p:sp>
      <p:sp>
        <p:nvSpPr>
          <p:cNvPr id="3" name="Content Placeholder 2">
            <a:extLst>
              <a:ext uri="{FF2B5EF4-FFF2-40B4-BE49-F238E27FC236}">
                <a16:creationId xmlns:a16="http://schemas.microsoft.com/office/drawing/2014/main" id="{0E49495D-C229-43F7-B499-8F317F656D41}"/>
              </a:ext>
            </a:extLst>
          </p:cNvPr>
          <p:cNvSpPr>
            <a:spLocks noGrp="1"/>
          </p:cNvSpPr>
          <p:nvPr>
            <p:ph idx="1"/>
          </p:nvPr>
        </p:nvSpPr>
        <p:spPr/>
        <p:txBody>
          <a:bodyPr/>
          <a:lstStyle/>
          <a:p>
            <a:r>
              <a:rPr lang="en-US" sz="2000" dirty="0">
                <a:solidFill>
                  <a:schemeClr val="tx1"/>
                </a:solidFill>
              </a:rPr>
              <a:t>This set of hypotheses investigated the effects of associative, semantic, and thematic word overlap on judgments and recall.</a:t>
            </a:r>
          </a:p>
          <a:p>
            <a:pPr lvl="1"/>
            <a:r>
              <a:rPr lang="en-US" sz="1800" dirty="0">
                <a:solidFill>
                  <a:schemeClr val="tx1"/>
                </a:solidFill>
              </a:rPr>
              <a:t>Hypothesis Two investigated judgments</a:t>
            </a:r>
          </a:p>
          <a:p>
            <a:pPr lvl="1"/>
            <a:r>
              <a:rPr lang="en-US" sz="1800" dirty="0">
                <a:solidFill>
                  <a:schemeClr val="tx1"/>
                </a:solidFill>
              </a:rPr>
              <a:t>Hypothesis Three investigated recall</a:t>
            </a:r>
          </a:p>
          <a:p>
            <a:r>
              <a:rPr lang="en-US" sz="2000" dirty="0">
                <a:solidFill>
                  <a:schemeClr val="tx1"/>
                </a:solidFill>
              </a:rPr>
              <a:t>Both hypotheses used maximum likelihood multilevel models and tested for three-way interactions between the network norms. Hypothesis Three incorporated a logistic regression into the model to account for the binary nature of recall.</a:t>
            </a:r>
          </a:p>
          <a:p>
            <a:pPr marL="457200" lvl="1" indent="0">
              <a:buNone/>
            </a:pPr>
            <a:endParaRPr lang="en-US" dirty="0"/>
          </a:p>
        </p:txBody>
      </p:sp>
    </p:spTree>
    <p:extLst>
      <p:ext uri="{BB962C8B-B14F-4D97-AF65-F5344CB8AC3E}">
        <p14:creationId xmlns:p14="http://schemas.microsoft.com/office/powerpoint/2010/main" val="40315057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MLM Results – Main Effects</a:t>
            </a:r>
          </a:p>
        </p:txBody>
      </p:sp>
      <p:sp>
        <p:nvSpPr>
          <p:cNvPr id="3" name="Content Placeholder 2"/>
          <p:cNvSpPr>
            <a:spLocks noGrp="1"/>
          </p:cNvSpPr>
          <p:nvPr>
            <p:ph sz="half" idx="4294967295"/>
          </p:nvPr>
        </p:nvSpPr>
        <p:spPr>
          <a:xfrm>
            <a:off x="0" y="3213100"/>
            <a:ext cx="4824413" cy="2806700"/>
          </a:xfrm>
        </p:spPr>
        <p:txBody>
          <a:bodyPr>
            <a:normAutofit/>
          </a:bodyPr>
          <a:lstStyle/>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p:txBody>
      </p:sp>
      <p:sp>
        <p:nvSpPr>
          <p:cNvPr id="6" name="Text Placeholder 5">
            <a:extLst>
              <a:ext uri="{FF2B5EF4-FFF2-40B4-BE49-F238E27FC236}">
                <a16:creationId xmlns:a16="http://schemas.microsoft.com/office/drawing/2014/main" id="{3A5FB8F7-3519-4C31-9BA6-88A9E092C3D5}"/>
              </a:ext>
            </a:extLst>
          </p:cNvPr>
          <p:cNvSpPr>
            <a:spLocks noGrp="1"/>
          </p:cNvSpPr>
          <p:nvPr>
            <p:ph type="body" idx="4294967295"/>
          </p:nvPr>
        </p:nvSpPr>
        <p:spPr>
          <a:xfrm>
            <a:off x="711247" y="2924969"/>
            <a:ext cx="4824413" cy="576262"/>
          </a:xfrm>
        </p:spPr>
        <p:txBody>
          <a:bodyPr>
            <a:normAutofit/>
          </a:bodyPr>
          <a:lstStyle/>
          <a:p>
            <a:pPr marL="0" indent="0" algn="ctr">
              <a:buNone/>
            </a:pPr>
            <a:r>
              <a:rPr lang="en-US" sz="2400" b="1" dirty="0"/>
              <a:t>Judgments</a:t>
            </a:r>
          </a:p>
        </p:txBody>
      </p:sp>
      <p:sp>
        <p:nvSpPr>
          <p:cNvPr id="7" name="Text Placeholder 6">
            <a:extLst>
              <a:ext uri="{FF2B5EF4-FFF2-40B4-BE49-F238E27FC236}">
                <a16:creationId xmlns:a16="http://schemas.microsoft.com/office/drawing/2014/main" id="{06517FEE-7E12-4852-860C-ABF20BD56AA2}"/>
              </a:ext>
            </a:extLst>
          </p:cNvPr>
          <p:cNvSpPr>
            <a:spLocks noGrp="1"/>
          </p:cNvSpPr>
          <p:nvPr>
            <p:ph type="body" sz="quarter" idx="4294967295"/>
          </p:nvPr>
        </p:nvSpPr>
        <p:spPr>
          <a:xfrm>
            <a:off x="6656342" y="2924969"/>
            <a:ext cx="4826000" cy="609600"/>
          </a:xfrm>
        </p:spPr>
        <p:txBody>
          <a:bodyPr>
            <a:normAutofit/>
          </a:bodyPr>
          <a:lstStyle/>
          <a:p>
            <a:pPr marL="0" indent="0" algn="ctr">
              <a:buNone/>
            </a:pPr>
            <a:r>
              <a:rPr lang="en-US" sz="2400" b="1" dirty="0"/>
              <a:t>Recall</a:t>
            </a:r>
          </a:p>
        </p:txBody>
      </p:sp>
      <p:graphicFrame>
        <p:nvGraphicFramePr>
          <p:cNvPr id="4" name="Table 3"/>
          <p:cNvGraphicFramePr>
            <a:graphicFrameLocks noGrp="1"/>
          </p:cNvGraphicFramePr>
          <p:nvPr>
            <p:extLst>
              <p:ext uri="{D42A27DB-BD31-4B8C-83A1-F6EECF244321}">
                <p14:modId xmlns:p14="http://schemas.microsoft.com/office/powerpoint/2010/main" val="3099886776"/>
              </p:ext>
            </p:extLst>
          </p:nvPr>
        </p:nvGraphicFramePr>
        <p:xfrm>
          <a:off x="6208711" y="3587842"/>
          <a:ext cx="5508570" cy="2056445"/>
        </p:xfrm>
        <a:graphic>
          <a:graphicData uri="http://schemas.openxmlformats.org/drawingml/2006/table">
            <a:tbl>
              <a:tblPr firstRow="1" bandRow="1">
                <a:tableStyleId>{5C22544A-7EE6-4342-B048-85BDC9FD1C3A}</a:tableStyleId>
              </a:tblPr>
              <a:tblGrid>
                <a:gridCol w="1101714">
                  <a:extLst>
                    <a:ext uri="{9D8B030D-6E8A-4147-A177-3AD203B41FA5}">
                      <a16:colId xmlns:a16="http://schemas.microsoft.com/office/drawing/2014/main" val="3263831615"/>
                    </a:ext>
                  </a:extLst>
                </a:gridCol>
                <a:gridCol w="1101714">
                  <a:extLst>
                    <a:ext uri="{9D8B030D-6E8A-4147-A177-3AD203B41FA5}">
                      <a16:colId xmlns:a16="http://schemas.microsoft.com/office/drawing/2014/main" val="856007762"/>
                    </a:ext>
                  </a:extLst>
                </a:gridCol>
                <a:gridCol w="1101714">
                  <a:extLst>
                    <a:ext uri="{9D8B030D-6E8A-4147-A177-3AD203B41FA5}">
                      <a16:colId xmlns:a16="http://schemas.microsoft.com/office/drawing/2014/main" val="2159109262"/>
                    </a:ext>
                  </a:extLst>
                </a:gridCol>
                <a:gridCol w="1101714">
                  <a:extLst>
                    <a:ext uri="{9D8B030D-6E8A-4147-A177-3AD203B41FA5}">
                      <a16:colId xmlns:a16="http://schemas.microsoft.com/office/drawing/2014/main" val="3978553227"/>
                    </a:ext>
                  </a:extLst>
                </a:gridCol>
                <a:gridCol w="1101714">
                  <a:extLst>
                    <a:ext uri="{9D8B030D-6E8A-4147-A177-3AD203B41FA5}">
                      <a16:colId xmlns:a16="http://schemas.microsoft.com/office/drawing/2014/main" val="165992976"/>
                    </a:ext>
                  </a:extLst>
                </a:gridCol>
              </a:tblGrid>
              <a:tr h="516840">
                <a:tc>
                  <a:txBody>
                    <a:bodyPr/>
                    <a:lstStyle/>
                    <a:p>
                      <a:pPr algn="ctr"/>
                      <a:r>
                        <a:rPr lang="en-US" sz="1800" dirty="0">
                          <a:solidFill>
                            <a:schemeClr val="tx1"/>
                          </a:solidFill>
                        </a:rPr>
                        <a:t>IV</a:t>
                      </a:r>
                    </a:p>
                  </a:txBody>
                  <a:tcPr>
                    <a:solidFill>
                      <a:schemeClr val="bg1">
                        <a:lumMod val="95000"/>
                      </a:schemeClr>
                    </a:solidFill>
                  </a:tcPr>
                </a:tc>
                <a:tc>
                  <a:txBody>
                    <a:bodyPr/>
                    <a:lstStyle/>
                    <a:p>
                      <a:pPr algn="ctr"/>
                      <a:r>
                        <a:rPr lang="en-US" sz="1800" i="1" dirty="0">
                          <a:solidFill>
                            <a:schemeClr val="tx1"/>
                          </a:solidFill>
                        </a:rPr>
                        <a:t>b</a:t>
                      </a:r>
                    </a:p>
                  </a:txBody>
                  <a:tcPr>
                    <a:solidFill>
                      <a:schemeClr val="bg1">
                        <a:lumMod val="95000"/>
                      </a:schemeClr>
                    </a:solidFill>
                  </a:tcPr>
                </a:tc>
                <a:tc>
                  <a:txBody>
                    <a:bodyPr/>
                    <a:lstStyle/>
                    <a:p>
                      <a:pPr algn="ctr"/>
                      <a:r>
                        <a:rPr lang="en-US" sz="1800" dirty="0">
                          <a:solidFill>
                            <a:schemeClr val="tx1"/>
                          </a:solidFill>
                        </a:rPr>
                        <a:t>Std. Error</a:t>
                      </a:r>
                    </a:p>
                  </a:txBody>
                  <a:tcPr>
                    <a:solidFill>
                      <a:schemeClr val="bg1">
                        <a:lumMod val="95000"/>
                      </a:schemeClr>
                    </a:solidFill>
                  </a:tcPr>
                </a:tc>
                <a:tc>
                  <a:txBody>
                    <a:bodyPr/>
                    <a:lstStyle/>
                    <a:p>
                      <a:pPr algn="ctr"/>
                      <a:r>
                        <a:rPr lang="en-US" sz="1800" i="1" dirty="0">
                          <a:solidFill>
                            <a:schemeClr val="tx1"/>
                          </a:solidFill>
                        </a:rPr>
                        <a:t>z</a:t>
                      </a:r>
                    </a:p>
                  </a:txBody>
                  <a:tcPr>
                    <a:solidFill>
                      <a:schemeClr val="bg1">
                        <a:lumMod val="95000"/>
                      </a:schemeClr>
                    </a:solidFill>
                  </a:tcPr>
                </a:tc>
                <a:tc>
                  <a:txBody>
                    <a:bodyPr/>
                    <a:lstStyle/>
                    <a:p>
                      <a:pPr algn="ctr"/>
                      <a:r>
                        <a:rPr lang="en-US" sz="1800" i="1" dirty="0">
                          <a:solidFill>
                            <a:schemeClr val="tx1"/>
                          </a:solidFill>
                        </a:rPr>
                        <a:t>p</a:t>
                      </a:r>
                    </a:p>
                  </a:txBody>
                  <a:tcPr>
                    <a:solidFill>
                      <a:schemeClr val="bg1">
                        <a:lumMod val="95000"/>
                      </a:schemeClr>
                    </a:solidFill>
                  </a:tcPr>
                </a:tc>
                <a:extLst>
                  <a:ext uri="{0D108BD9-81ED-4DB2-BD59-A6C34878D82A}">
                    <a16:rowId xmlns:a16="http://schemas.microsoft.com/office/drawing/2014/main" val="276866632"/>
                  </a:ext>
                </a:extLst>
              </a:tr>
              <a:tr h="516840">
                <a:tc>
                  <a:txBody>
                    <a:bodyPr/>
                    <a:lstStyle/>
                    <a:p>
                      <a:pPr algn="ctr"/>
                      <a:r>
                        <a:rPr lang="en-US" sz="1800" b="1" dirty="0">
                          <a:solidFill>
                            <a:schemeClr val="tx1"/>
                          </a:solidFill>
                        </a:rPr>
                        <a:t>FSG</a:t>
                      </a:r>
                    </a:p>
                  </a:txBody>
                  <a:tcPr>
                    <a:solidFill>
                      <a:schemeClr val="tx2">
                        <a:lumMod val="20000"/>
                        <a:lumOff val="80000"/>
                      </a:schemeClr>
                    </a:solidFill>
                  </a:tcPr>
                </a:tc>
                <a:tc>
                  <a:txBody>
                    <a:bodyPr/>
                    <a:lstStyle/>
                    <a:p>
                      <a:pPr algn="ctr"/>
                      <a:r>
                        <a:rPr lang="en-US" sz="1800" b="0" dirty="0">
                          <a:solidFill>
                            <a:schemeClr val="tx1"/>
                          </a:solidFill>
                        </a:rPr>
                        <a:t>0.65</a:t>
                      </a:r>
                    </a:p>
                  </a:txBody>
                  <a:tcPr>
                    <a:solidFill>
                      <a:schemeClr val="tx2">
                        <a:lumMod val="20000"/>
                        <a:lumOff val="80000"/>
                      </a:schemeClr>
                    </a:solidFill>
                  </a:tcPr>
                </a:tc>
                <a:tc>
                  <a:txBody>
                    <a:bodyPr/>
                    <a:lstStyle/>
                    <a:p>
                      <a:pPr algn="ctr"/>
                      <a:r>
                        <a:rPr lang="en-US" sz="1800" b="0" dirty="0">
                          <a:solidFill>
                            <a:schemeClr val="tx1"/>
                          </a:solidFill>
                        </a:rPr>
                        <a:t>0.04</a:t>
                      </a:r>
                    </a:p>
                  </a:txBody>
                  <a:tcPr>
                    <a:solidFill>
                      <a:schemeClr val="tx2">
                        <a:lumMod val="20000"/>
                        <a:lumOff val="80000"/>
                      </a:schemeClr>
                    </a:solidFill>
                  </a:tcPr>
                </a:tc>
                <a:tc>
                  <a:txBody>
                    <a:bodyPr/>
                    <a:lstStyle/>
                    <a:p>
                      <a:pPr algn="ctr"/>
                      <a:r>
                        <a:rPr lang="en-US" sz="1800" b="0" dirty="0">
                          <a:solidFill>
                            <a:schemeClr val="tx1"/>
                          </a:solidFill>
                        </a:rPr>
                        <a:t>14.68</a:t>
                      </a:r>
                    </a:p>
                  </a:txBody>
                  <a:tcPr>
                    <a:solidFill>
                      <a:schemeClr val="tx2">
                        <a:lumMod val="20000"/>
                        <a:lumOff val="80000"/>
                      </a:schemeClr>
                    </a:solidFill>
                  </a:tcPr>
                </a:tc>
                <a:tc>
                  <a:txBody>
                    <a:bodyPr/>
                    <a:lstStyle/>
                    <a:p>
                      <a:pPr algn="ctr"/>
                      <a:r>
                        <a:rPr lang="en-US" sz="1800" b="0" dirty="0">
                          <a:solidFill>
                            <a:schemeClr val="tx1"/>
                          </a:solidFill>
                        </a:rPr>
                        <a:t>&lt; .001</a:t>
                      </a:r>
                    </a:p>
                  </a:txBody>
                  <a:tcPr>
                    <a:solidFill>
                      <a:schemeClr val="tx2">
                        <a:lumMod val="20000"/>
                        <a:lumOff val="80000"/>
                      </a:schemeClr>
                    </a:solidFill>
                  </a:tcPr>
                </a:tc>
                <a:extLst>
                  <a:ext uri="{0D108BD9-81ED-4DB2-BD59-A6C34878D82A}">
                    <a16:rowId xmlns:a16="http://schemas.microsoft.com/office/drawing/2014/main" val="2020824126"/>
                  </a:ext>
                </a:extLst>
              </a:tr>
              <a:tr h="488091">
                <a:tc>
                  <a:txBody>
                    <a:bodyPr/>
                    <a:lstStyle/>
                    <a:p>
                      <a:pPr algn="ctr"/>
                      <a:r>
                        <a:rPr lang="en-US" sz="1800" b="1" dirty="0"/>
                        <a:t>COS</a:t>
                      </a:r>
                    </a:p>
                  </a:txBody>
                  <a:tcPr>
                    <a:solidFill>
                      <a:schemeClr val="bg1">
                        <a:lumMod val="95000"/>
                      </a:schemeClr>
                    </a:solidFill>
                  </a:tcPr>
                </a:tc>
                <a:tc>
                  <a:txBody>
                    <a:bodyPr/>
                    <a:lstStyle/>
                    <a:p>
                      <a:pPr algn="ctr"/>
                      <a:r>
                        <a:rPr lang="en-US" sz="1800" b="0" dirty="0"/>
                        <a:t>0.18</a:t>
                      </a:r>
                    </a:p>
                  </a:txBody>
                  <a:tcPr>
                    <a:solidFill>
                      <a:schemeClr val="bg1">
                        <a:lumMod val="95000"/>
                      </a:schemeClr>
                    </a:solidFill>
                  </a:tcPr>
                </a:tc>
                <a:tc>
                  <a:txBody>
                    <a:bodyPr/>
                    <a:lstStyle/>
                    <a:p>
                      <a:pPr algn="ctr"/>
                      <a:r>
                        <a:rPr lang="en-US" sz="1800" b="0" dirty="0"/>
                        <a:t>0.03</a:t>
                      </a:r>
                    </a:p>
                  </a:txBody>
                  <a:tcPr>
                    <a:solidFill>
                      <a:schemeClr val="bg1">
                        <a:lumMod val="95000"/>
                      </a:schemeClr>
                    </a:solidFill>
                  </a:tcPr>
                </a:tc>
                <a:tc>
                  <a:txBody>
                    <a:bodyPr/>
                    <a:lstStyle/>
                    <a:p>
                      <a:pPr algn="ctr"/>
                      <a:r>
                        <a:rPr lang="en-US" sz="1800" b="0" dirty="0"/>
                        <a:t>5.54</a:t>
                      </a:r>
                    </a:p>
                  </a:txBody>
                  <a:tcPr>
                    <a:solidFill>
                      <a:schemeClr val="bg1">
                        <a:lumMod val="95000"/>
                      </a:schemeClr>
                    </a:solidFill>
                  </a:tcPr>
                </a:tc>
                <a:tc>
                  <a:txBody>
                    <a:bodyPr/>
                    <a:lstStyle/>
                    <a:p>
                      <a:pPr algn="ctr"/>
                      <a:r>
                        <a:rPr lang="en-US" sz="1800" b="0" dirty="0"/>
                        <a:t>&lt; .001</a:t>
                      </a:r>
                    </a:p>
                  </a:txBody>
                  <a:tcPr>
                    <a:solidFill>
                      <a:schemeClr val="bg1">
                        <a:lumMod val="95000"/>
                      </a:schemeClr>
                    </a:solidFill>
                  </a:tcPr>
                </a:tc>
                <a:extLst>
                  <a:ext uri="{0D108BD9-81ED-4DB2-BD59-A6C34878D82A}">
                    <a16:rowId xmlns:a16="http://schemas.microsoft.com/office/drawing/2014/main" val="63078277"/>
                  </a:ext>
                </a:extLst>
              </a:tr>
              <a:tr h="534674">
                <a:tc>
                  <a:txBody>
                    <a:bodyPr/>
                    <a:lstStyle/>
                    <a:p>
                      <a:pPr algn="ctr"/>
                      <a:r>
                        <a:rPr lang="en-US" sz="1800" b="1" dirty="0"/>
                        <a:t>LSA</a:t>
                      </a:r>
                    </a:p>
                  </a:txBody>
                  <a:tcPr>
                    <a:solidFill>
                      <a:schemeClr val="tx2">
                        <a:lumMod val="20000"/>
                        <a:lumOff val="80000"/>
                      </a:schemeClr>
                    </a:solidFill>
                  </a:tcPr>
                </a:tc>
                <a:tc>
                  <a:txBody>
                    <a:bodyPr/>
                    <a:lstStyle/>
                    <a:p>
                      <a:pPr algn="ctr"/>
                      <a:r>
                        <a:rPr lang="en-US" sz="1800" b="0" dirty="0"/>
                        <a:t>-0.06</a:t>
                      </a:r>
                    </a:p>
                  </a:txBody>
                  <a:tcPr>
                    <a:solidFill>
                      <a:schemeClr val="tx2">
                        <a:lumMod val="20000"/>
                        <a:lumOff val="80000"/>
                      </a:schemeClr>
                    </a:solidFill>
                  </a:tcPr>
                </a:tc>
                <a:tc>
                  <a:txBody>
                    <a:bodyPr/>
                    <a:lstStyle/>
                    <a:p>
                      <a:pPr algn="ctr"/>
                      <a:r>
                        <a:rPr lang="en-US" sz="1800" b="0" dirty="0"/>
                        <a:t>0.04</a:t>
                      </a:r>
                    </a:p>
                  </a:txBody>
                  <a:tcPr>
                    <a:solidFill>
                      <a:schemeClr val="tx2">
                        <a:lumMod val="20000"/>
                        <a:lumOff val="80000"/>
                      </a:schemeClr>
                    </a:solidFill>
                  </a:tcPr>
                </a:tc>
                <a:tc>
                  <a:txBody>
                    <a:bodyPr/>
                    <a:lstStyle/>
                    <a:p>
                      <a:pPr algn="ctr"/>
                      <a:r>
                        <a:rPr lang="en-US" sz="1800" b="0" dirty="0"/>
                        <a:t>-1.60</a:t>
                      </a:r>
                    </a:p>
                  </a:txBody>
                  <a:tcPr>
                    <a:solidFill>
                      <a:schemeClr val="tx2">
                        <a:lumMod val="20000"/>
                        <a:lumOff val="80000"/>
                      </a:schemeClr>
                    </a:solidFill>
                  </a:tcPr>
                </a:tc>
                <a:tc>
                  <a:txBody>
                    <a:bodyPr/>
                    <a:lstStyle/>
                    <a:p>
                      <a:pPr algn="ctr"/>
                      <a:r>
                        <a:rPr lang="en-US" sz="1800" b="0" dirty="0"/>
                        <a:t>.11</a:t>
                      </a:r>
                    </a:p>
                  </a:txBody>
                  <a:tcPr>
                    <a:solidFill>
                      <a:schemeClr val="tx2">
                        <a:lumMod val="20000"/>
                        <a:lumOff val="80000"/>
                      </a:schemeClr>
                    </a:solidFill>
                  </a:tcPr>
                </a:tc>
                <a:extLst>
                  <a:ext uri="{0D108BD9-81ED-4DB2-BD59-A6C34878D82A}">
                    <a16:rowId xmlns:a16="http://schemas.microsoft.com/office/drawing/2014/main" val="3387426981"/>
                  </a:ext>
                </a:extLst>
              </a:tr>
            </a:tbl>
          </a:graphicData>
        </a:graphic>
      </p:graphicFrame>
      <p:graphicFrame>
        <p:nvGraphicFramePr>
          <p:cNvPr id="10" name="Table 9">
            <a:extLst>
              <a:ext uri="{FF2B5EF4-FFF2-40B4-BE49-F238E27FC236}">
                <a16:creationId xmlns:a16="http://schemas.microsoft.com/office/drawing/2014/main" id="{67D23CE8-2A0A-4BC8-9776-0EC497721B93}"/>
              </a:ext>
            </a:extLst>
          </p:cNvPr>
          <p:cNvGraphicFramePr>
            <a:graphicFrameLocks noGrp="1"/>
          </p:cNvGraphicFramePr>
          <p:nvPr>
            <p:extLst>
              <p:ext uri="{D42A27DB-BD31-4B8C-83A1-F6EECF244321}">
                <p14:modId xmlns:p14="http://schemas.microsoft.com/office/powerpoint/2010/main" val="3760355978"/>
              </p:ext>
            </p:extLst>
          </p:nvPr>
        </p:nvGraphicFramePr>
        <p:xfrm>
          <a:off x="363615" y="3665285"/>
          <a:ext cx="5508570" cy="1959391"/>
        </p:xfrm>
        <a:graphic>
          <a:graphicData uri="http://schemas.openxmlformats.org/drawingml/2006/table">
            <a:tbl>
              <a:tblPr firstRow="1" bandRow="1">
                <a:tableStyleId>{5C22544A-7EE6-4342-B048-85BDC9FD1C3A}</a:tableStyleId>
              </a:tblPr>
              <a:tblGrid>
                <a:gridCol w="1101714">
                  <a:extLst>
                    <a:ext uri="{9D8B030D-6E8A-4147-A177-3AD203B41FA5}">
                      <a16:colId xmlns:a16="http://schemas.microsoft.com/office/drawing/2014/main" val="3263831615"/>
                    </a:ext>
                  </a:extLst>
                </a:gridCol>
                <a:gridCol w="1101714">
                  <a:extLst>
                    <a:ext uri="{9D8B030D-6E8A-4147-A177-3AD203B41FA5}">
                      <a16:colId xmlns:a16="http://schemas.microsoft.com/office/drawing/2014/main" val="856007762"/>
                    </a:ext>
                  </a:extLst>
                </a:gridCol>
                <a:gridCol w="1101714">
                  <a:extLst>
                    <a:ext uri="{9D8B030D-6E8A-4147-A177-3AD203B41FA5}">
                      <a16:colId xmlns:a16="http://schemas.microsoft.com/office/drawing/2014/main" val="2159109262"/>
                    </a:ext>
                  </a:extLst>
                </a:gridCol>
                <a:gridCol w="1101714">
                  <a:extLst>
                    <a:ext uri="{9D8B030D-6E8A-4147-A177-3AD203B41FA5}">
                      <a16:colId xmlns:a16="http://schemas.microsoft.com/office/drawing/2014/main" val="3978553227"/>
                    </a:ext>
                  </a:extLst>
                </a:gridCol>
                <a:gridCol w="1101714">
                  <a:extLst>
                    <a:ext uri="{9D8B030D-6E8A-4147-A177-3AD203B41FA5}">
                      <a16:colId xmlns:a16="http://schemas.microsoft.com/office/drawing/2014/main" val="165992976"/>
                    </a:ext>
                  </a:extLst>
                </a:gridCol>
              </a:tblGrid>
              <a:tr h="529472">
                <a:tc>
                  <a:txBody>
                    <a:bodyPr/>
                    <a:lstStyle/>
                    <a:p>
                      <a:pPr algn="ctr"/>
                      <a:r>
                        <a:rPr lang="en-US" sz="1800" dirty="0">
                          <a:solidFill>
                            <a:schemeClr val="tx1"/>
                          </a:solidFill>
                        </a:rPr>
                        <a:t>IV</a:t>
                      </a:r>
                    </a:p>
                  </a:txBody>
                  <a:tcPr>
                    <a:solidFill>
                      <a:schemeClr val="bg1">
                        <a:lumMod val="95000"/>
                      </a:schemeClr>
                    </a:solidFill>
                  </a:tcPr>
                </a:tc>
                <a:tc>
                  <a:txBody>
                    <a:bodyPr/>
                    <a:lstStyle/>
                    <a:p>
                      <a:pPr algn="ctr"/>
                      <a:r>
                        <a:rPr lang="en-US" sz="1800" i="1" dirty="0">
                          <a:solidFill>
                            <a:schemeClr val="tx1"/>
                          </a:solidFill>
                        </a:rPr>
                        <a:t>b</a:t>
                      </a:r>
                    </a:p>
                  </a:txBody>
                  <a:tcPr>
                    <a:solidFill>
                      <a:schemeClr val="bg1">
                        <a:lumMod val="95000"/>
                      </a:schemeClr>
                    </a:solidFill>
                  </a:tcPr>
                </a:tc>
                <a:tc>
                  <a:txBody>
                    <a:bodyPr/>
                    <a:lstStyle/>
                    <a:p>
                      <a:pPr algn="ctr"/>
                      <a:r>
                        <a:rPr lang="en-US" sz="1800" dirty="0">
                          <a:solidFill>
                            <a:schemeClr val="tx1"/>
                          </a:solidFill>
                        </a:rPr>
                        <a:t>Std. Error</a:t>
                      </a:r>
                    </a:p>
                  </a:txBody>
                  <a:tcPr>
                    <a:solidFill>
                      <a:schemeClr val="bg1">
                        <a:lumMod val="95000"/>
                      </a:schemeClr>
                    </a:solidFill>
                  </a:tcPr>
                </a:tc>
                <a:tc>
                  <a:txBody>
                    <a:bodyPr/>
                    <a:lstStyle/>
                    <a:p>
                      <a:pPr algn="ctr"/>
                      <a:r>
                        <a:rPr lang="en-US" sz="1800" i="1" dirty="0">
                          <a:solidFill>
                            <a:schemeClr val="tx1"/>
                          </a:solidFill>
                        </a:rPr>
                        <a:t>t</a:t>
                      </a:r>
                    </a:p>
                  </a:txBody>
                  <a:tcPr>
                    <a:solidFill>
                      <a:schemeClr val="bg1">
                        <a:lumMod val="95000"/>
                      </a:schemeClr>
                    </a:solidFill>
                  </a:tcPr>
                </a:tc>
                <a:tc>
                  <a:txBody>
                    <a:bodyPr/>
                    <a:lstStyle/>
                    <a:p>
                      <a:pPr algn="ctr"/>
                      <a:r>
                        <a:rPr lang="en-US" sz="2000" i="1" dirty="0">
                          <a:solidFill>
                            <a:schemeClr val="tx1"/>
                          </a:solidFill>
                        </a:rPr>
                        <a:t>p</a:t>
                      </a:r>
                    </a:p>
                  </a:txBody>
                  <a:tcPr>
                    <a:solidFill>
                      <a:schemeClr val="bg1">
                        <a:lumMod val="95000"/>
                      </a:schemeClr>
                    </a:solidFill>
                  </a:tcPr>
                </a:tc>
                <a:extLst>
                  <a:ext uri="{0D108BD9-81ED-4DB2-BD59-A6C34878D82A}">
                    <a16:rowId xmlns:a16="http://schemas.microsoft.com/office/drawing/2014/main" val="276866632"/>
                  </a:ext>
                </a:extLst>
              </a:tr>
              <a:tr h="480020">
                <a:tc>
                  <a:txBody>
                    <a:bodyPr/>
                    <a:lstStyle/>
                    <a:p>
                      <a:pPr algn="ctr"/>
                      <a:r>
                        <a:rPr lang="en-US" sz="2000" b="1" dirty="0">
                          <a:solidFill>
                            <a:schemeClr val="tx1"/>
                          </a:solidFill>
                        </a:rPr>
                        <a:t>FSG</a:t>
                      </a:r>
                    </a:p>
                  </a:txBody>
                  <a:tcPr>
                    <a:solidFill>
                      <a:schemeClr val="tx2">
                        <a:lumMod val="20000"/>
                        <a:lumOff val="80000"/>
                      </a:schemeClr>
                    </a:solidFill>
                  </a:tcPr>
                </a:tc>
                <a:tc>
                  <a:txBody>
                    <a:bodyPr/>
                    <a:lstStyle/>
                    <a:p>
                      <a:pPr algn="ctr"/>
                      <a:r>
                        <a:rPr lang="en-US" sz="2000" b="0" dirty="0">
                          <a:solidFill>
                            <a:schemeClr val="tx1"/>
                          </a:solidFill>
                        </a:rPr>
                        <a:t>0.27</a:t>
                      </a:r>
                    </a:p>
                  </a:txBody>
                  <a:tcPr>
                    <a:solidFill>
                      <a:schemeClr val="tx2">
                        <a:lumMod val="20000"/>
                        <a:lumOff val="80000"/>
                      </a:schemeClr>
                    </a:solidFill>
                  </a:tcPr>
                </a:tc>
                <a:tc>
                  <a:txBody>
                    <a:bodyPr/>
                    <a:lstStyle/>
                    <a:p>
                      <a:pPr algn="ctr"/>
                      <a:r>
                        <a:rPr lang="en-US" sz="2000" b="0" dirty="0">
                          <a:solidFill>
                            <a:schemeClr val="tx1"/>
                          </a:solidFill>
                        </a:rPr>
                        <a:t>0.03</a:t>
                      </a:r>
                    </a:p>
                  </a:txBody>
                  <a:tcPr>
                    <a:solidFill>
                      <a:schemeClr val="tx2">
                        <a:lumMod val="20000"/>
                        <a:lumOff val="80000"/>
                      </a:schemeClr>
                    </a:solidFill>
                  </a:tcPr>
                </a:tc>
                <a:tc>
                  <a:txBody>
                    <a:bodyPr/>
                    <a:lstStyle/>
                    <a:p>
                      <a:pPr algn="ctr"/>
                      <a:r>
                        <a:rPr lang="en-US" sz="2000" b="0" dirty="0">
                          <a:solidFill>
                            <a:schemeClr val="tx1"/>
                          </a:solidFill>
                        </a:rPr>
                        <a:t>9.42</a:t>
                      </a:r>
                    </a:p>
                  </a:txBody>
                  <a:tcPr>
                    <a:solidFill>
                      <a:schemeClr val="tx2">
                        <a:lumMod val="20000"/>
                        <a:lumOff val="80000"/>
                      </a:schemeClr>
                    </a:solidFill>
                  </a:tcPr>
                </a:tc>
                <a:tc>
                  <a:txBody>
                    <a:bodyPr/>
                    <a:lstStyle/>
                    <a:p>
                      <a:pPr algn="ctr"/>
                      <a:r>
                        <a:rPr lang="en-US" sz="2000" b="0" dirty="0">
                          <a:solidFill>
                            <a:schemeClr val="tx1"/>
                          </a:solidFill>
                        </a:rPr>
                        <a:t>&lt; .001</a:t>
                      </a:r>
                    </a:p>
                  </a:txBody>
                  <a:tcPr>
                    <a:solidFill>
                      <a:schemeClr val="tx2">
                        <a:lumMod val="20000"/>
                        <a:lumOff val="80000"/>
                      </a:schemeClr>
                    </a:solidFill>
                  </a:tcPr>
                </a:tc>
                <a:extLst>
                  <a:ext uri="{0D108BD9-81ED-4DB2-BD59-A6C34878D82A}">
                    <a16:rowId xmlns:a16="http://schemas.microsoft.com/office/drawing/2014/main" val="2020824126"/>
                  </a:ext>
                </a:extLst>
              </a:tr>
              <a:tr h="453317">
                <a:tc>
                  <a:txBody>
                    <a:bodyPr/>
                    <a:lstStyle/>
                    <a:p>
                      <a:pPr algn="ctr"/>
                      <a:r>
                        <a:rPr lang="en-US" sz="2000" b="1" dirty="0"/>
                        <a:t>COS</a:t>
                      </a:r>
                    </a:p>
                  </a:txBody>
                  <a:tcPr>
                    <a:solidFill>
                      <a:schemeClr val="bg1">
                        <a:lumMod val="95000"/>
                      </a:schemeClr>
                    </a:solidFill>
                  </a:tcPr>
                </a:tc>
                <a:tc>
                  <a:txBody>
                    <a:bodyPr/>
                    <a:lstStyle/>
                    <a:p>
                      <a:pPr algn="ctr"/>
                      <a:r>
                        <a:rPr lang="en-US" sz="2000" b="0" dirty="0"/>
                        <a:t>-0.10</a:t>
                      </a:r>
                    </a:p>
                  </a:txBody>
                  <a:tcPr>
                    <a:solidFill>
                      <a:schemeClr val="bg1">
                        <a:lumMod val="95000"/>
                      </a:schemeClr>
                    </a:solidFill>
                  </a:tcPr>
                </a:tc>
                <a:tc>
                  <a:txBody>
                    <a:bodyPr/>
                    <a:lstStyle/>
                    <a:p>
                      <a:pPr algn="ctr"/>
                      <a:r>
                        <a:rPr lang="en-US" sz="2000" b="0" dirty="0"/>
                        <a:t>0.02</a:t>
                      </a:r>
                    </a:p>
                  </a:txBody>
                  <a:tcPr>
                    <a:solidFill>
                      <a:schemeClr val="bg1">
                        <a:lumMod val="95000"/>
                      </a:schemeClr>
                    </a:solidFill>
                  </a:tcPr>
                </a:tc>
                <a:tc>
                  <a:txBody>
                    <a:bodyPr/>
                    <a:lstStyle/>
                    <a:p>
                      <a:pPr algn="ctr"/>
                      <a:r>
                        <a:rPr lang="en-US" sz="2000" b="0" dirty="0"/>
                        <a:t>-6.08</a:t>
                      </a:r>
                    </a:p>
                  </a:txBody>
                  <a:tcPr>
                    <a:solidFill>
                      <a:schemeClr val="bg1">
                        <a:lumMod val="95000"/>
                      </a:schemeClr>
                    </a:solidFill>
                  </a:tcPr>
                </a:tc>
                <a:tc>
                  <a:txBody>
                    <a:bodyPr/>
                    <a:lstStyle/>
                    <a:p>
                      <a:pPr algn="ctr"/>
                      <a:r>
                        <a:rPr lang="en-US" sz="2000" b="0" dirty="0"/>
                        <a:t>&lt; .001</a:t>
                      </a:r>
                    </a:p>
                  </a:txBody>
                  <a:tcPr>
                    <a:solidFill>
                      <a:schemeClr val="bg1">
                        <a:lumMod val="95000"/>
                      </a:schemeClr>
                    </a:solidFill>
                  </a:tcPr>
                </a:tc>
                <a:extLst>
                  <a:ext uri="{0D108BD9-81ED-4DB2-BD59-A6C34878D82A}">
                    <a16:rowId xmlns:a16="http://schemas.microsoft.com/office/drawing/2014/main" val="63078277"/>
                  </a:ext>
                </a:extLst>
              </a:tr>
              <a:tr h="496582">
                <a:tc>
                  <a:txBody>
                    <a:bodyPr/>
                    <a:lstStyle/>
                    <a:p>
                      <a:pPr algn="ctr"/>
                      <a:r>
                        <a:rPr lang="en-US" sz="2000" b="1" dirty="0"/>
                        <a:t>LSA</a:t>
                      </a:r>
                    </a:p>
                  </a:txBody>
                  <a:tcPr>
                    <a:solidFill>
                      <a:schemeClr val="tx2">
                        <a:lumMod val="20000"/>
                        <a:lumOff val="80000"/>
                      </a:schemeClr>
                    </a:solidFill>
                  </a:tcPr>
                </a:tc>
                <a:tc>
                  <a:txBody>
                    <a:bodyPr/>
                    <a:lstStyle/>
                    <a:p>
                      <a:pPr algn="ctr"/>
                      <a:r>
                        <a:rPr lang="en-US" sz="2000" b="0" dirty="0"/>
                        <a:t>0.09</a:t>
                      </a:r>
                    </a:p>
                  </a:txBody>
                  <a:tcPr>
                    <a:solidFill>
                      <a:schemeClr val="tx2">
                        <a:lumMod val="20000"/>
                        <a:lumOff val="80000"/>
                      </a:schemeClr>
                    </a:solidFill>
                  </a:tcPr>
                </a:tc>
                <a:tc>
                  <a:txBody>
                    <a:bodyPr/>
                    <a:lstStyle/>
                    <a:p>
                      <a:pPr algn="ctr"/>
                      <a:r>
                        <a:rPr lang="en-US" sz="2000" b="0" dirty="0"/>
                        <a:t>0.02</a:t>
                      </a:r>
                    </a:p>
                  </a:txBody>
                  <a:tcPr>
                    <a:solidFill>
                      <a:schemeClr val="tx2">
                        <a:lumMod val="20000"/>
                        <a:lumOff val="80000"/>
                      </a:schemeClr>
                    </a:solidFill>
                  </a:tcPr>
                </a:tc>
                <a:tc>
                  <a:txBody>
                    <a:bodyPr/>
                    <a:lstStyle/>
                    <a:p>
                      <a:pPr algn="ctr"/>
                      <a:r>
                        <a:rPr lang="en-US" sz="2000" b="0" dirty="0"/>
                        <a:t>4.20</a:t>
                      </a:r>
                    </a:p>
                  </a:txBody>
                  <a:tcPr>
                    <a:solidFill>
                      <a:schemeClr val="tx2">
                        <a:lumMod val="20000"/>
                        <a:lumOff val="80000"/>
                      </a:schemeClr>
                    </a:solidFill>
                  </a:tcPr>
                </a:tc>
                <a:tc>
                  <a:txBody>
                    <a:bodyPr/>
                    <a:lstStyle/>
                    <a:p>
                      <a:pPr algn="ctr"/>
                      <a:r>
                        <a:rPr lang="en-US" sz="2000" b="0" dirty="0"/>
                        <a:t>&lt; .001</a:t>
                      </a:r>
                    </a:p>
                  </a:txBody>
                  <a:tcPr>
                    <a:solidFill>
                      <a:schemeClr val="tx2">
                        <a:lumMod val="20000"/>
                        <a:lumOff val="80000"/>
                      </a:schemeClr>
                    </a:solidFill>
                  </a:tcPr>
                </a:tc>
                <a:extLst>
                  <a:ext uri="{0D108BD9-81ED-4DB2-BD59-A6C34878D82A}">
                    <a16:rowId xmlns:a16="http://schemas.microsoft.com/office/drawing/2014/main" val="3387426981"/>
                  </a:ext>
                </a:extLst>
              </a:tr>
            </a:tbl>
          </a:graphicData>
        </a:graphic>
      </p:graphicFrame>
    </p:spTree>
    <p:extLst>
      <p:ext uri="{BB962C8B-B14F-4D97-AF65-F5344CB8AC3E}">
        <p14:creationId xmlns:p14="http://schemas.microsoft.com/office/powerpoint/2010/main" val="19796212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1F944-570D-4930-9333-49B597A53BB1}"/>
              </a:ext>
            </a:extLst>
          </p:cNvPr>
          <p:cNvSpPr>
            <a:spLocks noGrp="1"/>
          </p:cNvSpPr>
          <p:nvPr>
            <p:ph type="title"/>
          </p:nvPr>
        </p:nvSpPr>
        <p:spPr/>
        <p:txBody>
          <a:bodyPr/>
          <a:lstStyle/>
          <a:p>
            <a:r>
              <a:rPr lang="en-US" dirty="0"/>
              <a:t>Three-Way Interactions</a:t>
            </a:r>
          </a:p>
        </p:txBody>
      </p:sp>
      <p:graphicFrame>
        <p:nvGraphicFramePr>
          <p:cNvPr id="6" name="Content Placeholder 5">
            <a:extLst>
              <a:ext uri="{FF2B5EF4-FFF2-40B4-BE49-F238E27FC236}">
                <a16:creationId xmlns:a16="http://schemas.microsoft.com/office/drawing/2014/main" id="{4B88D74F-276D-4605-878F-4BF74C5488A2}"/>
              </a:ext>
            </a:extLst>
          </p:cNvPr>
          <p:cNvGraphicFramePr>
            <a:graphicFrameLocks noGrp="1"/>
          </p:cNvGraphicFramePr>
          <p:nvPr>
            <p:ph idx="1"/>
            <p:extLst>
              <p:ext uri="{D42A27DB-BD31-4B8C-83A1-F6EECF244321}">
                <p14:modId xmlns:p14="http://schemas.microsoft.com/office/powerpoint/2010/main" val="3469072730"/>
              </p:ext>
            </p:extLst>
          </p:nvPr>
        </p:nvGraphicFramePr>
        <p:xfrm>
          <a:off x="979714" y="3269705"/>
          <a:ext cx="9595960" cy="1929311"/>
        </p:xfrm>
        <a:graphic>
          <a:graphicData uri="http://schemas.openxmlformats.org/drawingml/2006/table">
            <a:tbl>
              <a:tblPr firstRow="1" bandRow="1">
                <a:tableStyleId>{00A15C55-8517-42AA-B614-E9B94910E393}</a:tableStyleId>
              </a:tblPr>
              <a:tblGrid>
                <a:gridCol w="1919192">
                  <a:extLst>
                    <a:ext uri="{9D8B030D-6E8A-4147-A177-3AD203B41FA5}">
                      <a16:colId xmlns:a16="http://schemas.microsoft.com/office/drawing/2014/main" val="3949998846"/>
                    </a:ext>
                  </a:extLst>
                </a:gridCol>
                <a:gridCol w="1919192">
                  <a:extLst>
                    <a:ext uri="{9D8B030D-6E8A-4147-A177-3AD203B41FA5}">
                      <a16:colId xmlns:a16="http://schemas.microsoft.com/office/drawing/2014/main" val="708150888"/>
                    </a:ext>
                  </a:extLst>
                </a:gridCol>
                <a:gridCol w="1919192">
                  <a:extLst>
                    <a:ext uri="{9D8B030D-6E8A-4147-A177-3AD203B41FA5}">
                      <a16:colId xmlns:a16="http://schemas.microsoft.com/office/drawing/2014/main" val="2308158106"/>
                    </a:ext>
                  </a:extLst>
                </a:gridCol>
                <a:gridCol w="1919192">
                  <a:extLst>
                    <a:ext uri="{9D8B030D-6E8A-4147-A177-3AD203B41FA5}">
                      <a16:colId xmlns:a16="http://schemas.microsoft.com/office/drawing/2014/main" val="4090476493"/>
                    </a:ext>
                  </a:extLst>
                </a:gridCol>
                <a:gridCol w="1919192">
                  <a:extLst>
                    <a:ext uri="{9D8B030D-6E8A-4147-A177-3AD203B41FA5}">
                      <a16:colId xmlns:a16="http://schemas.microsoft.com/office/drawing/2014/main" val="1733677217"/>
                    </a:ext>
                  </a:extLst>
                </a:gridCol>
              </a:tblGrid>
              <a:tr h="847897">
                <a:tc>
                  <a:txBody>
                    <a:bodyPr/>
                    <a:lstStyle/>
                    <a:p>
                      <a:pPr algn="ctr"/>
                      <a:r>
                        <a:rPr lang="en-US" sz="2400" dirty="0">
                          <a:solidFill>
                            <a:schemeClr val="tx1"/>
                          </a:solidFill>
                        </a:rPr>
                        <a:t>Task</a:t>
                      </a:r>
                    </a:p>
                  </a:txBody>
                  <a:tcPr>
                    <a:solidFill>
                      <a:schemeClr val="bg1">
                        <a:lumMod val="9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2400" i="1" dirty="0">
                          <a:solidFill>
                            <a:schemeClr val="tx1"/>
                          </a:solidFill>
                        </a:rPr>
                        <a:t>b</a:t>
                      </a:r>
                    </a:p>
                    <a:p>
                      <a:pPr algn="ctr"/>
                      <a:endParaRPr lang="en-US" sz="2400" dirty="0">
                        <a:solidFill>
                          <a:schemeClr val="tx1"/>
                        </a:solidFill>
                      </a:endParaRPr>
                    </a:p>
                  </a:txBody>
                  <a:tcPr>
                    <a:solidFill>
                      <a:schemeClr val="bg1">
                        <a:lumMod val="95000"/>
                      </a:schemeClr>
                    </a:solidFill>
                  </a:tcPr>
                </a:tc>
                <a:tc>
                  <a:txBody>
                    <a:bodyPr/>
                    <a:lstStyle/>
                    <a:p>
                      <a:pPr algn="ctr"/>
                      <a:r>
                        <a:rPr lang="en-US" sz="2400" dirty="0">
                          <a:solidFill>
                            <a:schemeClr val="tx1"/>
                          </a:solidFill>
                        </a:rPr>
                        <a:t>Standard Error</a:t>
                      </a:r>
                    </a:p>
                  </a:txBody>
                  <a:tcPr>
                    <a:solidFill>
                      <a:schemeClr val="bg1">
                        <a:lumMod val="95000"/>
                      </a:schemeClr>
                    </a:solidFill>
                  </a:tcPr>
                </a:tc>
                <a:tc>
                  <a:txBody>
                    <a:bodyPr/>
                    <a:lstStyle/>
                    <a:p>
                      <a:pPr algn="ctr"/>
                      <a:r>
                        <a:rPr lang="en-US" sz="2400" dirty="0">
                          <a:solidFill>
                            <a:schemeClr val="tx1"/>
                          </a:solidFill>
                        </a:rPr>
                        <a:t>Test Statistic</a:t>
                      </a:r>
                    </a:p>
                  </a:txBody>
                  <a:tcPr>
                    <a:solidFill>
                      <a:schemeClr val="bg1">
                        <a:lumMod val="95000"/>
                      </a:schemeClr>
                    </a:solidFill>
                  </a:tcPr>
                </a:tc>
                <a:tc>
                  <a:txBody>
                    <a:bodyPr/>
                    <a:lstStyle/>
                    <a:p>
                      <a:pPr algn="ctr"/>
                      <a:r>
                        <a:rPr lang="en-US" sz="2400" i="1" dirty="0">
                          <a:solidFill>
                            <a:schemeClr val="tx1"/>
                          </a:solidFill>
                        </a:rPr>
                        <a:t>p</a:t>
                      </a:r>
                    </a:p>
                  </a:txBody>
                  <a:tcPr>
                    <a:solidFill>
                      <a:schemeClr val="bg1">
                        <a:lumMod val="95000"/>
                      </a:schemeClr>
                    </a:solidFill>
                  </a:tcPr>
                </a:tc>
                <a:extLst>
                  <a:ext uri="{0D108BD9-81ED-4DB2-BD59-A6C34878D82A}">
                    <a16:rowId xmlns:a16="http://schemas.microsoft.com/office/drawing/2014/main" val="967144610"/>
                  </a:ext>
                </a:extLst>
              </a:tr>
              <a:tr h="540707">
                <a:tc>
                  <a:txBody>
                    <a:bodyPr/>
                    <a:lstStyle/>
                    <a:p>
                      <a:pPr algn="ctr"/>
                      <a:r>
                        <a:rPr lang="en-US" sz="2400" b="1" dirty="0"/>
                        <a:t>Recall</a:t>
                      </a:r>
                    </a:p>
                  </a:txBody>
                  <a:tcPr>
                    <a:solidFill>
                      <a:schemeClr val="tx2">
                        <a:lumMod val="20000"/>
                        <a:lumOff val="80000"/>
                      </a:schemeClr>
                    </a:solidFill>
                  </a:tcPr>
                </a:tc>
                <a:tc>
                  <a:txBody>
                    <a:bodyPr/>
                    <a:lstStyle/>
                    <a:p>
                      <a:pPr algn="ctr"/>
                      <a:r>
                        <a:rPr lang="en-US" sz="2400" dirty="0"/>
                        <a:t>24.572</a:t>
                      </a:r>
                    </a:p>
                  </a:txBody>
                  <a:tcPr>
                    <a:solidFill>
                      <a:schemeClr val="tx2">
                        <a:lumMod val="20000"/>
                        <a:lumOff val="80000"/>
                      </a:schemeClr>
                    </a:solidFill>
                  </a:tcPr>
                </a:tc>
                <a:tc>
                  <a:txBody>
                    <a:bodyPr/>
                    <a:lstStyle/>
                    <a:p>
                      <a:pPr algn="ctr"/>
                      <a:r>
                        <a:rPr lang="en-US" sz="2400" dirty="0"/>
                        <a:t>6.048</a:t>
                      </a:r>
                    </a:p>
                  </a:txBody>
                  <a:tcPr>
                    <a:solidFill>
                      <a:schemeClr val="tx2">
                        <a:lumMod val="20000"/>
                        <a:lumOff val="80000"/>
                      </a:schemeClr>
                    </a:solidFill>
                  </a:tcPr>
                </a:tc>
                <a:tc>
                  <a:txBody>
                    <a:bodyPr/>
                    <a:lstStyle/>
                    <a:p>
                      <a:pPr algn="ctr"/>
                      <a:r>
                        <a:rPr lang="en-US" sz="2400" dirty="0"/>
                        <a:t>4.063</a:t>
                      </a:r>
                    </a:p>
                  </a:txBody>
                  <a:tcPr>
                    <a:solidFill>
                      <a:schemeClr val="tx2">
                        <a:lumMod val="20000"/>
                        <a:lumOff val="80000"/>
                      </a:schemeClr>
                    </a:solidFill>
                  </a:tcPr>
                </a:tc>
                <a:tc>
                  <a:txBody>
                    <a:bodyPr/>
                    <a:lstStyle/>
                    <a:p>
                      <a:pPr algn="ctr"/>
                      <a:r>
                        <a:rPr lang="en-US" sz="2400" dirty="0"/>
                        <a:t>&lt; .001</a:t>
                      </a:r>
                    </a:p>
                  </a:txBody>
                  <a:tcPr>
                    <a:solidFill>
                      <a:schemeClr val="tx2">
                        <a:lumMod val="20000"/>
                        <a:lumOff val="80000"/>
                      </a:schemeClr>
                    </a:solidFill>
                  </a:tcPr>
                </a:tc>
                <a:extLst>
                  <a:ext uri="{0D108BD9-81ED-4DB2-BD59-A6C34878D82A}">
                    <a16:rowId xmlns:a16="http://schemas.microsoft.com/office/drawing/2014/main" val="2570973734"/>
                  </a:ext>
                </a:extLst>
              </a:tr>
              <a:tr h="540707">
                <a:tc>
                  <a:txBody>
                    <a:bodyPr/>
                    <a:lstStyle/>
                    <a:p>
                      <a:pPr algn="ctr"/>
                      <a:r>
                        <a:rPr lang="en-US" sz="2400" b="1" dirty="0"/>
                        <a:t>Judgment</a:t>
                      </a:r>
                    </a:p>
                  </a:txBody>
                  <a:tcPr>
                    <a:solidFill>
                      <a:schemeClr val="bg1">
                        <a:lumMod val="95000"/>
                      </a:schemeClr>
                    </a:solidFill>
                  </a:tcPr>
                </a:tc>
                <a:tc>
                  <a:txBody>
                    <a:bodyPr/>
                    <a:lstStyle/>
                    <a:p>
                      <a:pPr algn="ctr"/>
                      <a:r>
                        <a:rPr lang="en-US" sz="2400" dirty="0"/>
                        <a:t>3.324</a:t>
                      </a:r>
                    </a:p>
                  </a:txBody>
                  <a:tcPr>
                    <a:solidFill>
                      <a:schemeClr val="bg1">
                        <a:lumMod val="95000"/>
                      </a:schemeClr>
                    </a:solidFill>
                  </a:tcPr>
                </a:tc>
                <a:tc>
                  <a:txBody>
                    <a:bodyPr/>
                    <a:lstStyle/>
                    <a:p>
                      <a:pPr algn="ctr"/>
                      <a:r>
                        <a:rPr lang="en-US" sz="2400" dirty="0"/>
                        <a:t>.490</a:t>
                      </a:r>
                    </a:p>
                  </a:txBody>
                  <a:tcPr>
                    <a:solidFill>
                      <a:schemeClr val="bg1">
                        <a:lumMod val="95000"/>
                      </a:schemeClr>
                    </a:solidFill>
                  </a:tcPr>
                </a:tc>
                <a:tc>
                  <a:txBody>
                    <a:bodyPr/>
                    <a:lstStyle/>
                    <a:p>
                      <a:pPr algn="ctr"/>
                      <a:r>
                        <a:rPr lang="en-US" sz="2400" dirty="0"/>
                        <a:t>6.791</a:t>
                      </a:r>
                    </a:p>
                  </a:txBody>
                  <a:tcPr>
                    <a:solidFill>
                      <a:schemeClr val="bg1">
                        <a:lumMod val="95000"/>
                      </a:schemeClr>
                    </a:solidFill>
                  </a:tcPr>
                </a:tc>
                <a:tc>
                  <a:txBody>
                    <a:bodyPr/>
                    <a:lstStyle/>
                    <a:p>
                      <a:pPr algn="ctr"/>
                      <a:r>
                        <a:rPr lang="en-US" sz="2400" dirty="0"/>
                        <a:t>&lt; .001</a:t>
                      </a:r>
                    </a:p>
                  </a:txBody>
                  <a:tcPr>
                    <a:solidFill>
                      <a:schemeClr val="bg1">
                        <a:lumMod val="95000"/>
                      </a:schemeClr>
                    </a:solidFill>
                  </a:tcPr>
                </a:tc>
                <a:extLst>
                  <a:ext uri="{0D108BD9-81ED-4DB2-BD59-A6C34878D82A}">
                    <a16:rowId xmlns:a16="http://schemas.microsoft.com/office/drawing/2014/main" val="99350402"/>
                  </a:ext>
                </a:extLst>
              </a:tr>
            </a:tbl>
          </a:graphicData>
        </a:graphic>
      </p:graphicFrame>
    </p:spTree>
    <p:extLst>
      <p:ext uri="{BB962C8B-B14F-4D97-AF65-F5344CB8AC3E}">
        <p14:creationId xmlns:p14="http://schemas.microsoft.com/office/powerpoint/2010/main" val="8092896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1F944-570D-4930-9333-49B597A53BB1}"/>
              </a:ext>
            </a:extLst>
          </p:cNvPr>
          <p:cNvSpPr>
            <a:spLocks noGrp="1"/>
          </p:cNvSpPr>
          <p:nvPr>
            <p:ph type="title"/>
          </p:nvPr>
        </p:nvSpPr>
        <p:spPr/>
        <p:txBody>
          <a:bodyPr/>
          <a:lstStyle/>
          <a:p>
            <a:r>
              <a:rPr lang="en-US" dirty="0"/>
              <a:t>Simple Slopes Analysis Analyses</a:t>
            </a:r>
          </a:p>
        </p:txBody>
      </p:sp>
      <p:sp>
        <p:nvSpPr>
          <p:cNvPr id="9" name="TextBox 8">
            <a:extLst>
              <a:ext uri="{FF2B5EF4-FFF2-40B4-BE49-F238E27FC236}">
                <a16:creationId xmlns:a16="http://schemas.microsoft.com/office/drawing/2014/main" id="{6C3EA9A4-9B45-4271-A3FF-0C0A924BC1EB}"/>
              </a:ext>
            </a:extLst>
          </p:cNvPr>
          <p:cNvSpPr txBox="1"/>
          <p:nvPr/>
        </p:nvSpPr>
        <p:spPr>
          <a:xfrm>
            <a:off x="7616759" y="2366793"/>
            <a:ext cx="3030582" cy="461665"/>
          </a:xfrm>
          <a:prstGeom prst="rect">
            <a:avLst/>
          </a:prstGeom>
          <a:noFill/>
        </p:spPr>
        <p:txBody>
          <a:bodyPr wrap="square" rtlCol="0">
            <a:spAutoFit/>
          </a:bodyPr>
          <a:lstStyle/>
          <a:p>
            <a:pPr algn="ctr"/>
            <a:r>
              <a:rPr lang="en-US" sz="2400" dirty="0"/>
              <a:t>Recall</a:t>
            </a:r>
            <a:endParaRPr lang="en-US" sz="2000" dirty="0"/>
          </a:p>
        </p:txBody>
      </p:sp>
      <p:sp>
        <p:nvSpPr>
          <p:cNvPr id="10" name="TextBox 9">
            <a:extLst>
              <a:ext uri="{FF2B5EF4-FFF2-40B4-BE49-F238E27FC236}">
                <a16:creationId xmlns:a16="http://schemas.microsoft.com/office/drawing/2014/main" id="{E9E4F630-679E-4C64-9A56-FE2DF1128BCD}"/>
              </a:ext>
            </a:extLst>
          </p:cNvPr>
          <p:cNvSpPr txBox="1"/>
          <p:nvPr/>
        </p:nvSpPr>
        <p:spPr>
          <a:xfrm>
            <a:off x="1248569" y="2366793"/>
            <a:ext cx="3470363" cy="461665"/>
          </a:xfrm>
          <a:prstGeom prst="rect">
            <a:avLst/>
          </a:prstGeom>
          <a:noFill/>
        </p:spPr>
        <p:txBody>
          <a:bodyPr wrap="square" rtlCol="0">
            <a:spAutoFit/>
          </a:bodyPr>
          <a:lstStyle/>
          <a:p>
            <a:pPr algn="ctr"/>
            <a:r>
              <a:rPr lang="en-US" sz="2400" dirty="0"/>
              <a:t>Judgments</a:t>
            </a:r>
            <a:endParaRPr lang="en-US" sz="2000" dirty="0"/>
          </a:p>
        </p:txBody>
      </p:sp>
      <p:pic>
        <p:nvPicPr>
          <p:cNvPr id="7" name="Content Placeholder 6">
            <a:extLst>
              <a:ext uri="{FF2B5EF4-FFF2-40B4-BE49-F238E27FC236}">
                <a16:creationId xmlns:a16="http://schemas.microsoft.com/office/drawing/2014/main" id="{934F0A2B-EC4C-4DA3-9459-72D0F291D2AA}"/>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254754" y="2879053"/>
            <a:ext cx="3754592" cy="3754592"/>
          </a:xfrm>
          <a:prstGeom prst="rect">
            <a:avLst/>
          </a:prstGeom>
        </p:spPr>
      </p:pic>
      <p:pic>
        <p:nvPicPr>
          <p:cNvPr id="11" name="Content Placeholder 10">
            <a:extLst>
              <a:ext uri="{FF2B5EF4-FFF2-40B4-BE49-F238E27FC236}">
                <a16:creationId xmlns:a16="http://schemas.microsoft.com/office/drawing/2014/main" id="{1D421C85-E2FE-451F-998B-2FDCA7A531FC}"/>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1106455" y="2879053"/>
            <a:ext cx="3754592" cy="3754592"/>
          </a:xfrm>
          <a:prstGeom prst="rect">
            <a:avLst/>
          </a:prstGeom>
        </p:spPr>
      </p:pic>
    </p:spTree>
    <p:extLst>
      <p:ext uri="{BB962C8B-B14F-4D97-AF65-F5344CB8AC3E}">
        <p14:creationId xmlns:p14="http://schemas.microsoft.com/office/powerpoint/2010/main" val="11223500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1F944-570D-4930-9333-49B597A53BB1}"/>
              </a:ext>
            </a:extLst>
          </p:cNvPr>
          <p:cNvSpPr>
            <a:spLocks noGrp="1"/>
          </p:cNvSpPr>
          <p:nvPr>
            <p:ph type="title"/>
          </p:nvPr>
        </p:nvSpPr>
        <p:spPr/>
        <p:txBody>
          <a:bodyPr/>
          <a:lstStyle/>
          <a:p>
            <a:r>
              <a:rPr lang="en-US" dirty="0"/>
              <a:t>Three-Way Interactions – Block One Only</a:t>
            </a:r>
          </a:p>
        </p:txBody>
      </p:sp>
      <p:graphicFrame>
        <p:nvGraphicFramePr>
          <p:cNvPr id="6" name="Content Placeholder 5">
            <a:extLst>
              <a:ext uri="{FF2B5EF4-FFF2-40B4-BE49-F238E27FC236}">
                <a16:creationId xmlns:a16="http://schemas.microsoft.com/office/drawing/2014/main" id="{4B88D74F-276D-4605-878F-4BF74C5488A2}"/>
              </a:ext>
            </a:extLst>
          </p:cNvPr>
          <p:cNvGraphicFramePr>
            <a:graphicFrameLocks noGrp="1"/>
          </p:cNvGraphicFramePr>
          <p:nvPr>
            <p:ph idx="1"/>
            <p:extLst>
              <p:ext uri="{D42A27DB-BD31-4B8C-83A1-F6EECF244321}">
                <p14:modId xmlns:p14="http://schemas.microsoft.com/office/powerpoint/2010/main" val="2508807250"/>
              </p:ext>
            </p:extLst>
          </p:nvPr>
        </p:nvGraphicFramePr>
        <p:xfrm>
          <a:off x="979714" y="3269705"/>
          <a:ext cx="9595960" cy="1929311"/>
        </p:xfrm>
        <a:graphic>
          <a:graphicData uri="http://schemas.openxmlformats.org/drawingml/2006/table">
            <a:tbl>
              <a:tblPr firstRow="1" bandRow="1">
                <a:tableStyleId>{00A15C55-8517-42AA-B614-E9B94910E393}</a:tableStyleId>
              </a:tblPr>
              <a:tblGrid>
                <a:gridCol w="1919192">
                  <a:extLst>
                    <a:ext uri="{9D8B030D-6E8A-4147-A177-3AD203B41FA5}">
                      <a16:colId xmlns:a16="http://schemas.microsoft.com/office/drawing/2014/main" val="3949998846"/>
                    </a:ext>
                  </a:extLst>
                </a:gridCol>
                <a:gridCol w="1919192">
                  <a:extLst>
                    <a:ext uri="{9D8B030D-6E8A-4147-A177-3AD203B41FA5}">
                      <a16:colId xmlns:a16="http://schemas.microsoft.com/office/drawing/2014/main" val="708150888"/>
                    </a:ext>
                  </a:extLst>
                </a:gridCol>
                <a:gridCol w="1919192">
                  <a:extLst>
                    <a:ext uri="{9D8B030D-6E8A-4147-A177-3AD203B41FA5}">
                      <a16:colId xmlns:a16="http://schemas.microsoft.com/office/drawing/2014/main" val="2308158106"/>
                    </a:ext>
                  </a:extLst>
                </a:gridCol>
                <a:gridCol w="1919192">
                  <a:extLst>
                    <a:ext uri="{9D8B030D-6E8A-4147-A177-3AD203B41FA5}">
                      <a16:colId xmlns:a16="http://schemas.microsoft.com/office/drawing/2014/main" val="4090476493"/>
                    </a:ext>
                  </a:extLst>
                </a:gridCol>
                <a:gridCol w="1919192">
                  <a:extLst>
                    <a:ext uri="{9D8B030D-6E8A-4147-A177-3AD203B41FA5}">
                      <a16:colId xmlns:a16="http://schemas.microsoft.com/office/drawing/2014/main" val="1733677217"/>
                    </a:ext>
                  </a:extLst>
                </a:gridCol>
              </a:tblGrid>
              <a:tr h="847897">
                <a:tc>
                  <a:txBody>
                    <a:bodyPr/>
                    <a:lstStyle/>
                    <a:p>
                      <a:pPr algn="ctr"/>
                      <a:r>
                        <a:rPr lang="en-US" sz="2400" dirty="0">
                          <a:solidFill>
                            <a:schemeClr val="tx1"/>
                          </a:solidFill>
                        </a:rPr>
                        <a:t>Task</a:t>
                      </a:r>
                    </a:p>
                  </a:txBody>
                  <a:tcPr>
                    <a:solidFill>
                      <a:schemeClr val="bg1">
                        <a:lumMod val="9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2400" i="1" dirty="0">
                          <a:solidFill>
                            <a:schemeClr val="tx1"/>
                          </a:solidFill>
                        </a:rPr>
                        <a:t>b</a:t>
                      </a:r>
                    </a:p>
                    <a:p>
                      <a:pPr algn="ctr"/>
                      <a:endParaRPr lang="en-US" sz="2400" dirty="0">
                        <a:solidFill>
                          <a:schemeClr val="tx1"/>
                        </a:solidFill>
                      </a:endParaRPr>
                    </a:p>
                  </a:txBody>
                  <a:tcPr>
                    <a:solidFill>
                      <a:schemeClr val="bg1">
                        <a:lumMod val="95000"/>
                      </a:schemeClr>
                    </a:solidFill>
                  </a:tcPr>
                </a:tc>
                <a:tc>
                  <a:txBody>
                    <a:bodyPr/>
                    <a:lstStyle/>
                    <a:p>
                      <a:pPr algn="ctr"/>
                      <a:r>
                        <a:rPr lang="en-US" sz="2400" dirty="0">
                          <a:solidFill>
                            <a:schemeClr val="tx1"/>
                          </a:solidFill>
                        </a:rPr>
                        <a:t>Standard Error</a:t>
                      </a:r>
                    </a:p>
                  </a:txBody>
                  <a:tcPr>
                    <a:solidFill>
                      <a:schemeClr val="bg1">
                        <a:lumMod val="95000"/>
                      </a:schemeClr>
                    </a:solidFill>
                  </a:tcPr>
                </a:tc>
                <a:tc>
                  <a:txBody>
                    <a:bodyPr/>
                    <a:lstStyle/>
                    <a:p>
                      <a:pPr algn="ctr"/>
                      <a:r>
                        <a:rPr lang="en-US" sz="2400" dirty="0">
                          <a:solidFill>
                            <a:schemeClr val="tx1"/>
                          </a:solidFill>
                        </a:rPr>
                        <a:t>Test Statistic</a:t>
                      </a:r>
                    </a:p>
                  </a:txBody>
                  <a:tcPr>
                    <a:solidFill>
                      <a:schemeClr val="bg1">
                        <a:lumMod val="95000"/>
                      </a:schemeClr>
                    </a:solidFill>
                  </a:tcPr>
                </a:tc>
                <a:tc>
                  <a:txBody>
                    <a:bodyPr/>
                    <a:lstStyle/>
                    <a:p>
                      <a:pPr algn="ctr"/>
                      <a:r>
                        <a:rPr lang="en-US" sz="2400" i="1" dirty="0">
                          <a:solidFill>
                            <a:schemeClr val="tx1"/>
                          </a:solidFill>
                        </a:rPr>
                        <a:t>p</a:t>
                      </a:r>
                    </a:p>
                  </a:txBody>
                  <a:tcPr>
                    <a:solidFill>
                      <a:schemeClr val="bg1">
                        <a:lumMod val="95000"/>
                      </a:schemeClr>
                    </a:solidFill>
                  </a:tcPr>
                </a:tc>
                <a:extLst>
                  <a:ext uri="{0D108BD9-81ED-4DB2-BD59-A6C34878D82A}">
                    <a16:rowId xmlns:a16="http://schemas.microsoft.com/office/drawing/2014/main" val="967144610"/>
                  </a:ext>
                </a:extLst>
              </a:tr>
              <a:tr h="540707">
                <a:tc>
                  <a:txBody>
                    <a:bodyPr/>
                    <a:lstStyle/>
                    <a:p>
                      <a:pPr algn="ctr"/>
                      <a:r>
                        <a:rPr lang="en-US" sz="2400" b="1" dirty="0"/>
                        <a:t>Recall</a:t>
                      </a:r>
                    </a:p>
                  </a:txBody>
                  <a:tcPr>
                    <a:solidFill>
                      <a:schemeClr val="tx2">
                        <a:lumMod val="20000"/>
                        <a:lumOff val="80000"/>
                      </a:schemeClr>
                    </a:solidFill>
                  </a:tcPr>
                </a:tc>
                <a:tc>
                  <a:txBody>
                    <a:bodyPr/>
                    <a:lstStyle/>
                    <a:p>
                      <a:pPr algn="ctr"/>
                      <a:r>
                        <a:rPr lang="en-US" sz="2400" dirty="0"/>
                        <a:t>22.685</a:t>
                      </a:r>
                    </a:p>
                  </a:txBody>
                  <a:tcPr>
                    <a:solidFill>
                      <a:schemeClr val="tx2">
                        <a:lumMod val="20000"/>
                        <a:lumOff val="80000"/>
                      </a:schemeClr>
                    </a:solidFill>
                  </a:tcPr>
                </a:tc>
                <a:tc>
                  <a:txBody>
                    <a:bodyPr/>
                    <a:lstStyle/>
                    <a:p>
                      <a:pPr algn="ctr"/>
                      <a:r>
                        <a:rPr lang="en-US" sz="2400" dirty="0"/>
                        <a:t>10.354</a:t>
                      </a:r>
                    </a:p>
                  </a:txBody>
                  <a:tcPr>
                    <a:solidFill>
                      <a:schemeClr val="tx2">
                        <a:lumMod val="20000"/>
                        <a:lumOff val="80000"/>
                      </a:schemeClr>
                    </a:solidFill>
                  </a:tcPr>
                </a:tc>
                <a:tc>
                  <a:txBody>
                    <a:bodyPr/>
                    <a:lstStyle/>
                    <a:p>
                      <a:pPr algn="ctr"/>
                      <a:r>
                        <a:rPr lang="en-US" sz="2400" dirty="0"/>
                        <a:t>2.161</a:t>
                      </a:r>
                    </a:p>
                  </a:txBody>
                  <a:tcPr>
                    <a:solidFill>
                      <a:schemeClr val="tx2">
                        <a:lumMod val="20000"/>
                        <a:lumOff val="80000"/>
                      </a:schemeClr>
                    </a:solidFill>
                  </a:tcPr>
                </a:tc>
                <a:tc>
                  <a:txBody>
                    <a:bodyPr/>
                    <a:lstStyle/>
                    <a:p>
                      <a:pPr algn="ctr"/>
                      <a:r>
                        <a:rPr lang="en-US" sz="2400" dirty="0"/>
                        <a:t>.028</a:t>
                      </a:r>
                    </a:p>
                  </a:txBody>
                  <a:tcPr>
                    <a:solidFill>
                      <a:schemeClr val="tx2">
                        <a:lumMod val="20000"/>
                        <a:lumOff val="80000"/>
                      </a:schemeClr>
                    </a:solidFill>
                  </a:tcPr>
                </a:tc>
                <a:extLst>
                  <a:ext uri="{0D108BD9-81ED-4DB2-BD59-A6C34878D82A}">
                    <a16:rowId xmlns:a16="http://schemas.microsoft.com/office/drawing/2014/main" val="2570973734"/>
                  </a:ext>
                </a:extLst>
              </a:tr>
              <a:tr h="540707">
                <a:tc>
                  <a:txBody>
                    <a:bodyPr/>
                    <a:lstStyle/>
                    <a:p>
                      <a:pPr algn="ctr"/>
                      <a:r>
                        <a:rPr lang="en-US" sz="2400" b="1" dirty="0"/>
                        <a:t>Judgment</a:t>
                      </a:r>
                    </a:p>
                  </a:txBody>
                  <a:tcPr>
                    <a:solidFill>
                      <a:schemeClr val="bg1">
                        <a:lumMod val="95000"/>
                      </a:schemeClr>
                    </a:solidFill>
                  </a:tcPr>
                </a:tc>
                <a:tc>
                  <a:txBody>
                    <a:bodyPr/>
                    <a:lstStyle/>
                    <a:p>
                      <a:pPr algn="ctr"/>
                      <a:r>
                        <a:rPr lang="en-US" sz="2400" dirty="0"/>
                        <a:t>4.040</a:t>
                      </a:r>
                    </a:p>
                  </a:txBody>
                  <a:tcPr>
                    <a:solidFill>
                      <a:schemeClr val="bg1">
                        <a:lumMod val="95000"/>
                      </a:schemeClr>
                    </a:solidFill>
                  </a:tcPr>
                </a:tc>
                <a:tc>
                  <a:txBody>
                    <a:bodyPr/>
                    <a:lstStyle/>
                    <a:p>
                      <a:pPr algn="ctr"/>
                      <a:r>
                        <a:rPr lang="en-US" sz="2400" dirty="0"/>
                        <a:t>0.800</a:t>
                      </a:r>
                    </a:p>
                  </a:txBody>
                  <a:tcPr>
                    <a:solidFill>
                      <a:schemeClr val="bg1">
                        <a:lumMod val="95000"/>
                      </a:schemeClr>
                    </a:solidFill>
                  </a:tcPr>
                </a:tc>
                <a:tc>
                  <a:txBody>
                    <a:bodyPr/>
                    <a:lstStyle/>
                    <a:p>
                      <a:pPr algn="ctr"/>
                      <a:r>
                        <a:rPr lang="en-US" sz="2400" dirty="0"/>
                        <a:t>5.052</a:t>
                      </a:r>
                    </a:p>
                  </a:txBody>
                  <a:tcPr>
                    <a:solidFill>
                      <a:schemeClr val="bg1">
                        <a:lumMod val="95000"/>
                      </a:schemeClr>
                    </a:solidFill>
                  </a:tcPr>
                </a:tc>
                <a:tc>
                  <a:txBody>
                    <a:bodyPr/>
                    <a:lstStyle/>
                    <a:p>
                      <a:pPr algn="ctr"/>
                      <a:r>
                        <a:rPr lang="en-US" sz="2400" dirty="0"/>
                        <a:t>&lt; .001</a:t>
                      </a:r>
                    </a:p>
                  </a:txBody>
                  <a:tcPr>
                    <a:solidFill>
                      <a:schemeClr val="bg1">
                        <a:lumMod val="95000"/>
                      </a:schemeClr>
                    </a:solidFill>
                  </a:tcPr>
                </a:tc>
                <a:extLst>
                  <a:ext uri="{0D108BD9-81ED-4DB2-BD59-A6C34878D82A}">
                    <a16:rowId xmlns:a16="http://schemas.microsoft.com/office/drawing/2014/main" val="99350402"/>
                  </a:ext>
                </a:extLst>
              </a:tr>
            </a:tbl>
          </a:graphicData>
        </a:graphic>
      </p:graphicFrame>
    </p:spTree>
    <p:extLst>
      <p:ext uri="{BB962C8B-B14F-4D97-AF65-F5344CB8AC3E}">
        <p14:creationId xmlns:p14="http://schemas.microsoft.com/office/powerpoint/2010/main" val="7509013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065BBA-B560-4FBD-A3FD-6C1888AE3005}"/>
              </a:ext>
            </a:extLst>
          </p:cNvPr>
          <p:cNvSpPr>
            <a:spLocks noGrp="1"/>
          </p:cNvSpPr>
          <p:nvPr>
            <p:ph type="title"/>
          </p:nvPr>
        </p:nvSpPr>
        <p:spPr/>
        <p:txBody>
          <a:bodyPr/>
          <a:lstStyle/>
          <a:p>
            <a:r>
              <a:rPr lang="en-US" dirty="0"/>
              <a:t>Examining Block One Only</a:t>
            </a:r>
          </a:p>
        </p:txBody>
      </p:sp>
      <p:sp>
        <p:nvSpPr>
          <p:cNvPr id="4" name="Text Placeholder 3">
            <a:extLst>
              <a:ext uri="{FF2B5EF4-FFF2-40B4-BE49-F238E27FC236}">
                <a16:creationId xmlns:a16="http://schemas.microsoft.com/office/drawing/2014/main" id="{2085191F-1C9F-47EC-9AB2-C034D43D1B09}"/>
              </a:ext>
            </a:extLst>
          </p:cNvPr>
          <p:cNvSpPr>
            <a:spLocks noGrp="1"/>
          </p:cNvSpPr>
          <p:nvPr>
            <p:ph type="body" idx="1"/>
          </p:nvPr>
        </p:nvSpPr>
        <p:spPr>
          <a:xfrm>
            <a:off x="534466" y="2081280"/>
            <a:ext cx="4825158" cy="576262"/>
          </a:xfrm>
        </p:spPr>
        <p:txBody>
          <a:bodyPr/>
          <a:lstStyle/>
          <a:p>
            <a:pPr algn="ctr"/>
            <a:r>
              <a:rPr lang="en-US" dirty="0">
                <a:solidFill>
                  <a:schemeClr val="tx1"/>
                </a:solidFill>
              </a:rPr>
              <a:t>Judgments</a:t>
            </a:r>
          </a:p>
        </p:txBody>
      </p:sp>
      <p:sp>
        <p:nvSpPr>
          <p:cNvPr id="9" name="Text Placeholder 3">
            <a:extLst>
              <a:ext uri="{FF2B5EF4-FFF2-40B4-BE49-F238E27FC236}">
                <a16:creationId xmlns:a16="http://schemas.microsoft.com/office/drawing/2014/main" id="{1048DFB7-70A1-4B09-9DB6-97B99A0A3657}"/>
              </a:ext>
            </a:extLst>
          </p:cNvPr>
          <p:cNvSpPr txBox="1">
            <a:spLocks/>
          </p:cNvSpPr>
          <p:nvPr/>
        </p:nvSpPr>
        <p:spPr>
          <a:xfrm>
            <a:off x="6096000" y="2081280"/>
            <a:ext cx="4825158" cy="576262"/>
          </a:xfrm>
          <a:prstGeom prst="rect">
            <a:avLst/>
          </a:prstGeom>
        </p:spPr>
        <p:txBody>
          <a:bodyPr vert="horz" lIns="91440" tIns="45720" rIns="91440" bIns="45720" rtlCol="0" anchor="b">
            <a:noAutofit/>
          </a:bodyPr>
          <a:lstStyle>
            <a:lvl1pPr marL="0" indent="0" algn="l" defTabSz="457200" rtl="0" eaLnBrk="1" latinLnBrk="0" hangingPunct="1">
              <a:spcBef>
                <a:spcPts val="1000"/>
              </a:spcBef>
              <a:spcAft>
                <a:spcPts val="0"/>
              </a:spcAft>
              <a:buClr>
                <a:schemeClr val="accent1"/>
              </a:buClr>
              <a:buSzPct val="80000"/>
              <a:buFont typeface="Wingdings 3" charset="2"/>
              <a:buNone/>
              <a:defRPr sz="2400" b="0" i="0" kern="1200">
                <a:solidFill>
                  <a:schemeClr val="accent1"/>
                </a:solidFill>
                <a:latin typeface="+mn-lt"/>
                <a:ea typeface="+mn-ea"/>
                <a:cs typeface="+mn-cs"/>
              </a:defRPr>
            </a:lvl1pPr>
            <a:lvl2pPr marL="457200" indent="0" algn="l" defTabSz="457200" rtl="0" eaLnBrk="1" latinLnBrk="0" hangingPunct="1">
              <a:spcBef>
                <a:spcPts val="1000"/>
              </a:spcBef>
              <a:spcAft>
                <a:spcPts val="0"/>
              </a:spcAft>
              <a:buClr>
                <a:schemeClr val="accent1"/>
              </a:buClr>
              <a:buSzPct val="80000"/>
              <a:buFont typeface="Wingdings 3" charset="2"/>
              <a:buNone/>
              <a:defRPr sz="2000" b="1" i="0" kern="1200">
                <a:solidFill>
                  <a:schemeClr val="tx1">
                    <a:lumMod val="75000"/>
                    <a:lumOff val="25000"/>
                  </a:schemeClr>
                </a:solidFill>
                <a:latin typeface="+mn-lt"/>
                <a:ea typeface="+mn-ea"/>
                <a:cs typeface="+mn-cs"/>
              </a:defRPr>
            </a:lvl2pPr>
            <a:lvl3pPr marL="914400" indent="0" algn="l" defTabSz="457200" rtl="0" eaLnBrk="1" latinLnBrk="0" hangingPunct="1">
              <a:spcBef>
                <a:spcPts val="1000"/>
              </a:spcBef>
              <a:spcAft>
                <a:spcPts val="0"/>
              </a:spcAft>
              <a:buClr>
                <a:schemeClr val="accent1"/>
              </a:buClr>
              <a:buSzPct val="80000"/>
              <a:buFont typeface="Wingdings 3" charset="2"/>
              <a:buNone/>
              <a:defRPr sz="1800" b="1" i="0" kern="1200">
                <a:solidFill>
                  <a:schemeClr val="tx1">
                    <a:lumMod val="75000"/>
                    <a:lumOff val="25000"/>
                  </a:schemeClr>
                </a:solidFill>
                <a:latin typeface="+mn-lt"/>
                <a:ea typeface="+mn-ea"/>
                <a:cs typeface="+mn-cs"/>
              </a:defRPr>
            </a:lvl3pPr>
            <a:lvl4pPr marL="1371600" indent="0" algn="l" defTabSz="457200" rtl="0" eaLnBrk="1" latinLnBrk="0" hangingPunct="1">
              <a:spcBef>
                <a:spcPts val="1000"/>
              </a:spcBef>
              <a:spcAft>
                <a:spcPts val="0"/>
              </a:spcAft>
              <a:buClr>
                <a:schemeClr val="accent1"/>
              </a:buClr>
              <a:buSzPct val="80000"/>
              <a:buFont typeface="Wingdings 3" charset="2"/>
              <a:buNone/>
              <a:defRPr sz="1600" b="1" i="0" kern="1200">
                <a:solidFill>
                  <a:schemeClr val="tx1">
                    <a:lumMod val="75000"/>
                    <a:lumOff val="25000"/>
                  </a:schemeClr>
                </a:solidFill>
                <a:latin typeface="+mn-lt"/>
                <a:ea typeface="+mn-ea"/>
                <a:cs typeface="+mn-cs"/>
              </a:defRPr>
            </a:lvl4pPr>
            <a:lvl5pPr marL="1828800" indent="0" algn="l" defTabSz="457200" rtl="0" eaLnBrk="1" latinLnBrk="0" hangingPunct="1">
              <a:spcBef>
                <a:spcPts val="1000"/>
              </a:spcBef>
              <a:spcAft>
                <a:spcPts val="0"/>
              </a:spcAft>
              <a:buClr>
                <a:schemeClr val="accent1"/>
              </a:buClr>
              <a:buSzPct val="80000"/>
              <a:buFont typeface="Wingdings 3" charset="2"/>
              <a:buNone/>
              <a:defRPr sz="1600" b="1" i="0" kern="1200">
                <a:solidFill>
                  <a:schemeClr val="tx1">
                    <a:lumMod val="75000"/>
                    <a:lumOff val="25000"/>
                  </a:schemeClr>
                </a:solidFill>
                <a:latin typeface="+mn-lt"/>
                <a:ea typeface="+mn-ea"/>
                <a:cs typeface="+mn-cs"/>
              </a:defRPr>
            </a:lvl5pPr>
            <a:lvl6pPr marL="2286000" indent="0" algn="l" defTabSz="457200" rtl="0" eaLnBrk="1" latinLnBrk="0" hangingPunct="1">
              <a:spcBef>
                <a:spcPts val="1000"/>
              </a:spcBef>
              <a:spcAft>
                <a:spcPts val="0"/>
              </a:spcAft>
              <a:buClr>
                <a:schemeClr val="accent1"/>
              </a:buClr>
              <a:buSzPct val="80000"/>
              <a:buFont typeface="Wingdings 3" charset="2"/>
              <a:buNone/>
              <a:defRPr sz="1600" b="1" i="0" kern="1200">
                <a:solidFill>
                  <a:schemeClr val="tx1">
                    <a:lumMod val="75000"/>
                    <a:lumOff val="25000"/>
                  </a:schemeClr>
                </a:solidFill>
                <a:latin typeface="+mn-lt"/>
                <a:ea typeface="+mn-ea"/>
                <a:cs typeface="+mn-cs"/>
              </a:defRPr>
            </a:lvl6pPr>
            <a:lvl7pPr marL="2743200" indent="0" algn="l" defTabSz="457200" rtl="0" eaLnBrk="1" latinLnBrk="0" hangingPunct="1">
              <a:spcBef>
                <a:spcPts val="1000"/>
              </a:spcBef>
              <a:spcAft>
                <a:spcPts val="0"/>
              </a:spcAft>
              <a:buClr>
                <a:schemeClr val="accent1"/>
              </a:buClr>
              <a:buSzPct val="80000"/>
              <a:buFont typeface="Wingdings 3" charset="2"/>
              <a:buNone/>
              <a:defRPr sz="1600" b="1" i="0" kern="1200">
                <a:solidFill>
                  <a:schemeClr val="tx1">
                    <a:lumMod val="75000"/>
                    <a:lumOff val="25000"/>
                  </a:schemeClr>
                </a:solidFill>
                <a:latin typeface="+mn-lt"/>
                <a:ea typeface="+mn-ea"/>
                <a:cs typeface="+mn-cs"/>
              </a:defRPr>
            </a:lvl7pPr>
            <a:lvl8pPr marL="3200400" indent="0" algn="l" defTabSz="457200" rtl="0" eaLnBrk="1" latinLnBrk="0" hangingPunct="1">
              <a:spcBef>
                <a:spcPts val="1000"/>
              </a:spcBef>
              <a:spcAft>
                <a:spcPts val="0"/>
              </a:spcAft>
              <a:buClr>
                <a:schemeClr val="accent1"/>
              </a:buClr>
              <a:buSzPct val="80000"/>
              <a:buFont typeface="Wingdings 3" charset="2"/>
              <a:buNone/>
              <a:defRPr sz="1600" b="1" i="0" kern="1200">
                <a:solidFill>
                  <a:schemeClr val="tx1">
                    <a:lumMod val="75000"/>
                    <a:lumOff val="25000"/>
                  </a:schemeClr>
                </a:solidFill>
                <a:latin typeface="+mn-lt"/>
                <a:ea typeface="+mn-ea"/>
                <a:cs typeface="+mn-cs"/>
              </a:defRPr>
            </a:lvl8pPr>
            <a:lvl9pPr marL="3657600" indent="0" algn="l" defTabSz="457200" rtl="0" eaLnBrk="1" latinLnBrk="0" hangingPunct="1">
              <a:spcBef>
                <a:spcPts val="1000"/>
              </a:spcBef>
              <a:spcAft>
                <a:spcPts val="0"/>
              </a:spcAft>
              <a:buClr>
                <a:schemeClr val="accent1"/>
              </a:buClr>
              <a:buSzPct val="80000"/>
              <a:buFont typeface="Wingdings 3" charset="2"/>
              <a:buNone/>
              <a:defRPr sz="1600" b="1" i="0" kern="1200">
                <a:solidFill>
                  <a:schemeClr val="tx1">
                    <a:lumMod val="75000"/>
                    <a:lumOff val="25000"/>
                  </a:schemeClr>
                </a:solidFill>
                <a:latin typeface="+mn-lt"/>
                <a:ea typeface="+mn-ea"/>
                <a:cs typeface="+mn-cs"/>
              </a:defRPr>
            </a:lvl9pPr>
          </a:lstStyle>
          <a:p>
            <a:pPr algn="ctr"/>
            <a:r>
              <a:rPr lang="en-US" dirty="0">
                <a:solidFill>
                  <a:schemeClr val="tx1"/>
                </a:solidFill>
              </a:rPr>
              <a:t>Recall</a:t>
            </a:r>
          </a:p>
        </p:txBody>
      </p:sp>
      <p:pic>
        <p:nvPicPr>
          <p:cNvPr id="10" name="Content Placeholder 9">
            <a:extLst>
              <a:ext uri="{FF2B5EF4-FFF2-40B4-BE49-F238E27FC236}">
                <a16:creationId xmlns:a16="http://schemas.microsoft.com/office/drawing/2014/main" id="{BB1322C7-808E-4046-94A4-16F65F29B6AD}"/>
              </a:ext>
            </a:extLst>
          </p:cNvPr>
          <p:cNvPicPr>
            <a:picLocks noGrp="1" noChangeAspect="1"/>
          </p:cNvPicPr>
          <p:nvPr>
            <p:ph sz="quarter" idx="4"/>
          </p:nvPr>
        </p:nvPicPr>
        <p:blipFill>
          <a:blip r:embed="rId2"/>
          <a:stretch>
            <a:fillRect/>
          </a:stretch>
        </p:blipFill>
        <p:spPr>
          <a:xfrm>
            <a:off x="6245794" y="2832498"/>
            <a:ext cx="3873527" cy="3823483"/>
          </a:xfrm>
          <a:prstGeom prst="rect">
            <a:avLst/>
          </a:prstGeom>
        </p:spPr>
      </p:pic>
      <p:pic>
        <p:nvPicPr>
          <p:cNvPr id="8" name="Content Placeholder 7">
            <a:extLst>
              <a:ext uri="{FF2B5EF4-FFF2-40B4-BE49-F238E27FC236}">
                <a16:creationId xmlns:a16="http://schemas.microsoft.com/office/drawing/2014/main" id="{EFD3E261-8AF4-4DFC-8E2B-149A194BAF03}"/>
              </a:ext>
            </a:extLst>
          </p:cNvPr>
          <p:cNvPicPr>
            <a:picLocks noGrp="1" noChangeAspect="1"/>
          </p:cNvPicPr>
          <p:nvPr>
            <p:ph sz="half" idx="2"/>
          </p:nvPr>
        </p:nvPicPr>
        <p:blipFill>
          <a:blip r:embed="rId3"/>
          <a:stretch>
            <a:fillRect/>
          </a:stretch>
        </p:blipFill>
        <p:spPr>
          <a:xfrm>
            <a:off x="895159" y="2832498"/>
            <a:ext cx="3873527" cy="3645673"/>
          </a:xfrm>
          <a:prstGeom prst="rect">
            <a:avLst/>
          </a:prstGeom>
        </p:spPr>
      </p:pic>
    </p:spTree>
    <p:extLst>
      <p:ext uri="{BB962C8B-B14F-4D97-AF65-F5344CB8AC3E}">
        <p14:creationId xmlns:p14="http://schemas.microsoft.com/office/powerpoint/2010/main" val="26607735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B857A-6166-41F0-A5E2-11ABA91F0A34}"/>
              </a:ext>
            </a:extLst>
          </p:cNvPr>
          <p:cNvSpPr>
            <a:spLocks noGrp="1"/>
          </p:cNvSpPr>
          <p:nvPr>
            <p:ph type="title"/>
          </p:nvPr>
        </p:nvSpPr>
        <p:spPr/>
        <p:txBody>
          <a:bodyPr/>
          <a:lstStyle/>
          <a:p>
            <a:r>
              <a:rPr lang="en-US" dirty="0"/>
              <a:t>Judgments of Associative Memory</a:t>
            </a:r>
          </a:p>
        </p:txBody>
      </p:sp>
      <p:sp>
        <p:nvSpPr>
          <p:cNvPr id="3" name="Content Placeholder 2">
            <a:extLst>
              <a:ext uri="{FF2B5EF4-FFF2-40B4-BE49-F238E27FC236}">
                <a16:creationId xmlns:a16="http://schemas.microsoft.com/office/drawing/2014/main" id="{BC3F5D9B-2A52-4280-B5A4-1A5E539C5029}"/>
              </a:ext>
            </a:extLst>
          </p:cNvPr>
          <p:cNvSpPr>
            <a:spLocks noGrp="1"/>
          </p:cNvSpPr>
          <p:nvPr>
            <p:ph idx="1"/>
          </p:nvPr>
        </p:nvSpPr>
        <p:spPr/>
        <p:txBody>
          <a:bodyPr>
            <a:normAutofit/>
          </a:bodyPr>
          <a:lstStyle/>
          <a:p>
            <a:r>
              <a:rPr lang="en-US" sz="2400" dirty="0">
                <a:solidFill>
                  <a:schemeClr val="tx1"/>
                </a:solidFill>
              </a:rPr>
              <a:t>Manipulated JOL task that investigates perception of word associations</a:t>
            </a:r>
          </a:p>
          <a:p>
            <a:pPr lvl="1"/>
            <a:r>
              <a:rPr lang="en-US" sz="2000" dirty="0">
                <a:solidFill>
                  <a:schemeClr val="tx1"/>
                </a:solidFill>
              </a:rPr>
              <a:t>Maki (2007a, 2007b)</a:t>
            </a:r>
          </a:p>
          <a:p>
            <a:r>
              <a:rPr lang="en-US" sz="2400" dirty="0">
                <a:solidFill>
                  <a:schemeClr val="tx1"/>
                </a:solidFill>
              </a:rPr>
              <a:t>Participants are asked to estimate the number of people out of 100 who would respond to the cue with the given target</a:t>
            </a:r>
          </a:p>
          <a:p>
            <a:r>
              <a:rPr lang="en-US" sz="2400" dirty="0">
                <a:solidFill>
                  <a:schemeClr val="tx1"/>
                </a:solidFill>
              </a:rPr>
              <a:t>These ratings mimic the free association process used to create word association norms</a:t>
            </a:r>
          </a:p>
        </p:txBody>
      </p:sp>
    </p:spTree>
    <p:extLst>
      <p:ext uri="{BB962C8B-B14F-4D97-AF65-F5344CB8AC3E}">
        <p14:creationId xmlns:p14="http://schemas.microsoft.com/office/powerpoint/2010/main" val="162723030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290846-58CC-4342-B8D6-3D64A9951779}"/>
              </a:ext>
            </a:extLst>
          </p:cNvPr>
          <p:cNvSpPr>
            <a:spLocks noGrp="1"/>
          </p:cNvSpPr>
          <p:nvPr>
            <p:ph type="title" idx="4294967295"/>
          </p:nvPr>
        </p:nvSpPr>
        <p:spPr>
          <a:xfrm>
            <a:off x="431073" y="127648"/>
            <a:ext cx="8761413" cy="728662"/>
          </a:xfrm>
        </p:spPr>
        <p:txBody>
          <a:bodyPr/>
          <a:lstStyle/>
          <a:p>
            <a:r>
              <a:rPr lang="en-US" dirty="0">
                <a:solidFill>
                  <a:schemeClr val="tx1"/>
                </a:solidFill>
              </a:rPr>
              <a:t>Hypothesis Four</a:t>
            </a:r>
          </a:p>
        </p:txBody>
      </p:sp>
      <p:sp>
        <p:nvSpPr>
          <p:cNvPr id="5" name="Content Placeholder 4">
            <a:extLst>
              <a:ext uri="{FF2B5EF4-FFF2-40B4-BE49-F238E27FC236}">
                <a16:creationId xmlns:a16="http://schemas.microsoft.com/office/drawing/2014/main" id="{AC26B4AB-9DE8-4202-819D-E94193F6738A}"/>
              </a:ext>
            </a:extLst>
          </p:cNvPr>
          <p:cNvSpPr>
            <a:spLocks noGrp="1"/>
          </p:cNvSpPr>
          <p:nvPr>
            <p:ph idx="4294967295"/>
          </p:nvPr>
        </p:nvSpPr>
        <p:spPr>
          <a:xfrm>
            <a:off x="91440" y="1031966"/>
            <a:ext cx="5212079" cy="5716490"/>
          </a:xfrm>
        </p:spPr>
        <p:txBody>
          <a:bodyPr>
            <a:normAutofit lnSpcReduction="10000"/>
          </a:bodyPr>
          <a:lstStyle/>
          <a:p>
            <a:pPr>
              <a:buClrTx/>
              <a:buFont typeface="Courier New" panose="02070309020205020404" pitchFamily="49" charset="0"/>
              <a:buChar char="o"/>
            </a:pPr>
            <a:r>
              <a:rPr lang="en-US" sz="2000" dirty="0"/>
              <a:t>Analysis was conducted with a multilevel logistic regression</a:t>
            </a:r>
          </a:p>
          <a:p>
            <a:pPr>
              <a:buClrTx/>
              <a:buFont typeface="Courier New" panose="02070309020205020404" pitchFamily="49" charset="0"/>
              <a:buChar char="o"/>
            </a:pPr>
            <a:r>
              <a:rPr lang="en-US" sz="2000" dirty="0"/>
              <a:t>Each database slope and intercept were used as predictors of recall using participant as a random intercept factor. These analyses were separated by judgment type.</a:t>
            </a:r>
          </a:p>
          <a:p>
            <a:pPr>
              <a:buClrTx/>
              <a:buFont typeface="Courier New" panose="02070309020205020404" pitchFamily="49" charset="0"/>
              <a:buChar char="o"/>
            </a:pPr>
            <a:r>
              <a:rPr lang="en-US" sz="2000" dirty="0"/>
              <a:t>In the associative condition, FSG slope signiﬁcantly predicted recall (</a:t>
            </a:r>
            <a:r>
              <a:rPr lang="en-US" sz="2000" i="1" dirty="0"/>
              <a:t>b</a:t>
            </a:r>
            <a:r>
              <a:rPr lang="en-US" sz="2000" dirty="0"/>
              <a:t> = 0.898, </a:t>
            </a:r>
            <a:r>
              <a:rPr lang="en-US" sz="2000" i="1" dirty="0"/>
              <a:t>p</a:t>
            </a:r>
            <a:r>
              <a:rPr lang="en-US" sz="2000" dirty="0"/>
              <a:t> = 0.008</a:t>
            </a:r>
          </a:p>
          <a:p>
            <a:pPr>
              <a:buClrTx/>
              <a:buFont typeface="Courier New" panose="02070309020205020404" pitchFamily="49" charset="0"/>
              <a:buChar char="o"/>
            </a:pPr>
            <a:r>
              <a:rPr lang="en-US" sz="2000" dirty="0"/>
              <a:t>In the semantic condition, COS slope (</a:t>
            </a:r>
            <a:r>
              <a:rPr lang="en-US" sz="2000" i="1" dirty="0"/>
              <a:t>b</a:t>
            </a:r>
            <a:r>
              <a:rPr lang="en-US" sz="2000" dirty="0"/>
              <a:t> = 2.039, </a:t>
            </a:r>
            <a:r>
              <a:rPr lang="en-US" sz="2000" i="1" dirty="0"/>
              <a:t>p</a:t>
            </a:r>
            <a:r>
              <a:rPr lang="en-US" sz="2000" dirty="0"/>
              <a:t> &lt; 0.001) and LSA slope (b = 1.061, </a:t>
            </a:r>
            <a:r>
              <a:rPr lang="en-US" sz="2000" i="1" dirty="0"/>
              <a:t>p</a:t>
            </a:r>
            <a:r>
              <a:rPr lang="en-US" sz="2000" dirty="0"/>
              <a:t> = 0.020) were both found to be signiﬁcant predictors. </a:t>
            </a:r>
          </a:p>
          <a:p>
            <a:pPr>
              <a:buClrTx/>
              <a:buFont typeface="Courier New" panose="02070309020205020404" pitchFamily="49" charset="0"/>
              <a:buChar char="o"/>
            </a:pPr>
            <a:r>
              <a:rPr lang="en-US" sz="2000" dirty="0"/>
              <a:t>Finally, no predictors were signiﬁcant in the thematic condition, though LSA slope was found to be the strongest (</a:t>
            </a:r>
            <a:r>
              <a:rPr lang="en-US" sz="2000" i="1" dirty="0"/>
              <a:t>b</a:t>
            </a:r>
            <a:r>
              <a:rPr lang="en-US" sz="2000" dirty="0"/>
              <a:t> = 0.896, </a:t>
            </a:r>
            <a:r>
              <a:rPr lang="en-US" sz="2000" i="1" dirty="0"/>
              <a:t>p</a:t>
            </a:r>
            <a:r>
              <a:rPr lang="en-US" sz="2000" dirty="0"/>
              <a:t> = 0.090)</a:t>
            </a:r>
          </a:p>
          <a:p>
            <a:pPr>
              <a:buClrTx/>
              <a:buFont typeface="Courier New" panose="02070309020205020404" pitchFamily="49" charset="0"/>
              <a:buChar char="o"/>
            </a:pPr>
            <a:endParaRPr lang="en-US" dirty="0"/>
          </a:p>
        </p:txBody>
      </p:sp>
      <p:graphicFrame>
        <p:nvGraphicFramePr>
          <p:cNvPr id="6" name="Table 5">
            <a:extLst>
              <a:ext uri="{FF2B5EF4-FFF2-40B4-BE49-F238E27FC236}">
                <a16:creationId xmlns:a16="http://schemas.microsoft.com/office/drawing/2014/main" id="{CBFFD079-BEE3-47E2-A8F0-651D4B0020EF}"/>
              </a:ext>
            </a:extLst>
          </p:cNvPr>
          <p:cNvGraphicFramePr>
            <a:graphicFrameLocks noGrp="1"/>
          </p:cNvGraphicFramePr>
          <p:nvPr>
            <p:extLst>
              <p:ext uri="{D42A27DB-BD31-4B8C-83A1-F6EECF244321}">
                <p14:modId xmlns:p14="http://schemas.microsoft.com/office/powerpoint/2010/main" val="1728158447"/>
              </p:ext>
            </p:extLst>
          </p:nvPr>
        </p:nvGraphicFramePr>
        <p:xfrm>
          <a:off x="5394960" y="1031966"/>
          <a:ext cx="5969725" cy="5716496"/>
        </p:xfrm>
        <a:graphic>
          <a:graphicData uri="http://schemas.openxmlformats.org/drawingml/2006/table">
            <a:tbl>
              <a:tblPr firstRow="1" firstCol="1" bandRow="1">
                <a:tableStyleId>{5C22544A-7EE6-4342-B048-85BDC9FD1C3A}</a:tableStyleId>
              </a:tblPr>
              <a:tblGrid>
                <a:gridCol w="1340375">
                  <a:extLst>
                    <a:ext uri="{9D8B030D-6E8A-4147-A177-3AD203B41FA5}">
                      <a16:colId xmlns:a16="http://schemas.microsoft.com/office/drawing/2014/main" val="1576770501"/>
                    </a:ext>
                  </a:extLst>
                </a:gridCol>
                <a:gridCol w="2267988">
                  <a:extLst>
                    <a:ext uri="{9D8B030D-6E8A-4147-A177-3AD203B41FA5}">
                      <a16:colId xmlns:a16="http://schemas.microsoft.com/office/drawing/2014/main" val="1930804547"/>
                    </a:ext>
                  </a:extLst>
                </a:gridCol>
                <a:gridCol w="1334265">
                  <a:extLst>
                    <a:ext uri="{9D8B030D-6E8A-4147-A177-3AD203B41FA5}">
                      <a16:colId xmlns:a16="http://schemas.microsoft.com/office/drawing/2014/main" val="3883930831"/>
                    </a:ext>
                  </a:extLst>
                </a:gridCol>
                <a:gridCol w="1027097">
                  <a:extLst>
                    <a:ext uri="{9D8B030D-6E8A-4147-A177-3AD203B41FA5}">
                      <a16:colId xmlns:a16="http://schemas.microsoft.com/office/drawing/2014/main" val="1659168547"/>
                    </a:ext>
                  </a:extLst>
                </a:gridCol>
              </a:tblGrid>
              <a:tr h="357281">
                <a:tc>
                  <a:txBody>
                    <a:bodyPr/>
                    <a:lstStyle/>
                    <a:p>
                      <a:pPr marL="0" marR="0" algn="ctr">
                        <a:lnSpc>
                          <a:spcPct val="150000"/>
                        </a:lnSpc>
                        <a:spcBef>
                          <a:spcPts val="0"/>
                        </a:spcBef>
                        <a:spcAft>
                          <a:spcPts val="0"/>
                        </a:spcAft>
                      </a:pPr>
                      <a:r>
                        <a:rPr lang="en-US" sz="1400" dirty="0">
                          <a:solidFill>
                            <a:schemeClr val="tx1"/>
                          </a:solidFill>
                          <a:effectLst/>
                        </a:rPr>
                        <a:t>Variable</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solidFill>
                      <a:srgbClr val="E9EBF5"/>
                    </a:solidFill>
                  </a:tcPr>
                </a:tc>
                <a:tc>
                  <a:txBody>
                    <a:bodyPr/>
                    <a:lstStyle/>
                    <a:p>
                      <a:pPr marL="0" marR="0" algn="ctr">
                        <a:lnSpc>
                          <a:spcPct val="150000"/>
                        </a:lnSpc>
                        <a:spcBef>
                          <a:spcPts val="0"/>
                        </a:spcBef>
                        <a:spcAft>
                          <a:spcPts val="0"/>
                        </a:spcAft>
                      </a:pPr>
                      <a:r>
                        <a:rPr lang="en-US" sz="1400" i="1" dirty="0">
                          <a:solidFill>
                            <a:schemeClr val="tx1"/>
                          </a:solidFill>
                          <a:effectLst/>
                        </a:rPr>
                        <a:t>b</a:t>
                      </a:r>
                      <a:r>
                        <a:rPr lang="en-US" sz="1400" dirty="0">
                          <a:solidFill>
                            <a:schemeClr val="tx1"/>
                          </a:solidFill>
                          <a:effectLst/>
                        </a:rPr>
                        <a:t> (SE)</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solidFill>
                      <a:srgbClr val="E9EBF5"/>
                    </a:solidFill>
                  </a:tcPr>
                </a:tc>
                <a:tc>
                  <a:txBody>
                    <a:bodyPr/>
                    <a:lstStyle/>
                    <a:p>
                      <a:pPr marL="0" marR="0" algn="ctr">
                        <a:lnSpc>
                          <a:spcPct val="150000"/>
                        </a:lnSpc>
                        <a:spcBef>
                          <a:spcPts val="0"/>
                        </a:spcBef>
                        <a:spcAft>
                          <a:spcPts val="0"/>
                        </a:spcAft>
                      </a:pPr>
                      <a:r>
                        <a:rPr lang="en-US" sz="1400" i="1" dirty="0">
                          <a:solidFill>
                            <a:schemeClr val="tx1"/>
                          </a:solidFill>
                          <a:effectLst/>
                        </a:rPr>
                        <a:t>z</a:t>
                      </a:r>
                      <a:endParaRPr lang="en-US" sz="1400" i="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solidFill>
                      <a:srgbClr val="E9EBF5"/>
                    </a:solidFill>
                  </a:tcPr>
                </a:tc>
                <a:tc>
                  <a:txBody>
                    <a:bodyPr/>
                    <a:lstStyle/>
                    <a:p>
                      <a:pPr marL="0" marR="0" algn="ctr">
                        <a:lnSpc>
                          <a:spcPct val="150000"/>
                        </a:lnSpc>
                        <a:spcBef>
                          <a:spcPts val="0"/>
                        </a:spcBef>
                        <a:spcAft>
                          <a:spcPts val="0"/>
                        </a:spcAft>
                      </a:pPr>
                      <a:r>
                        <a:rPr lang="en-US" sz="1400" i="1" dirty="0">
                          <a:solidFill>
                            <a:schemeClr val="tx1"/>
                          </a:solidFill>
                          <a:effectLst/>
                        </a:rPr>
                        <a:t>p</a:t>
                      </a:r>
                      <a:endParaRPr lang="en-US" sz="1400" i="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solidFill>
                      <a:srgbClr val="E9EBF5"/>
                    </a:solidFill>
                  </a:tcPr>
                </a:tc>
                <a:extLst>
                  <a:ext uri="{0D108BD9-81ED-4DB2-BD59-A6C34878D82A}">
                    <a16:rowId xmlns:a16="http://schemas.microsoft.com/office/drawing/2014/main" val="4035595099"/>
                  </a:ext>
                </a:extLst>
              </a:tr>
              <a:tr h="357281">
                <a:tc>
                  <a:txBody>
                    <a:bodyPr/>
                    <a:lstStyle/>
                    <a:p>
                      <a:pPr marL="0" marR="0" algn="ctr">
                        <a:lnSpc>
                          <a:spcPct val="150000"/>
                        </a:lnSpc>
                        <a:spcBef>
                          <a:spcPts val="0"/>
                        </a:spcBef>
                        <a:spcAft>
                          <a:spcPts val="0"/>
                        </a:spcAft>
                      </a:pPr>
                      <a:r>
                        <a:rPr lang="en-US" sz="1400" dirty="0">
                          <a:solidFill>
                            <a:schemeClr val="tx1"/>
                          </a:solidFill>
                          <a:effectLst/>
                        </a:rPr>
                        <a:t>(Intercept)</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solidFill>
                      <a:srgbClr val="CFD5EA"/>
                    </a:solidFill>
                  </a:tcPr>
                </a:tc>
                <a:tc>
                  <a:txBody>
                    <a:bodyPr/>
                    <a:lstStyle/>
                    <a:p>
                      <a:pPr marL="0" marR="0" algn="ctr">
                        <a:lnSpc>
                          <a:spcPct val="150000"/>
                        </a:lnSpc>
                        <a:spcBef>
                          <a:spcPts val="0"/>
                        </a:spcBef>
                        <a:spcAft>
                          <a:spcPts val="0"/>
                        </a:spcAft>
                      </a:pPr>
                      <a:r>
                        <a:rPr lang="en-US" sz="1400" dirty="0">
                          <a:effectLst/>
                        </a:rPr>
                        <a:t>-.432 (.439)</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solidFill>
                      <a:srgbClr val="CFD5EA"/>
                    </a:solidFill>
                  </a:tcPr>
                </a:tc>
                <a:tc>
                  <a:txBody>
                    <a:bodyPr/>
                    <a:lstStyle/>
                    <a:p>
                      <a:pPr marL="0" marR="0" algn="ctr">
                        <a:lnSpc>
                          <a:spcPct val="150000"/>
                        </a:lnSpc>
                        <a:spcBef>
                          <a:spcPts val="0"/>
                        </a:spcBef>
                        <a:spcAft>
                          <a:spcPts val="0"/>
                        </a:spcAft>
                      </a:pPr>
                      <a:r>
                        <a:rPr lang="en-US" sz="1400" dirty="0">
                          <a:effectLst/>
                        </a:rPr>
                        <a:t>-.983</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solidFill>
                      <a:srgbClr val="CFD5EA"/>
                    </a:solidFill>
                  </a:tcPr>
                </a:tc>
                <a:tc>
                  <a:txBody>
                    <a:bodyPr/>
                    <a:lstStyle/>
                    <a:p>
                      <a:pPr marL="0" marR="0" algn="ctr">
                        <a:lnSpc>
                          <a:spcPct val="150000"/>
                        </a:lnSpc>
                        <a:spcBef>
                          <a:spcPts val="0"/>
                        </a:spcBef>
                        <a:spcAft>
                          <a:spcPts val="0"/>
                        </a:spcAft>
                      </a:pPr>
                      <a:r>
                        <a:rPr lang="en-US" sz="1400" dirty="0">
                          <a:effectLst/>
                        </a:rPr>
                        <a:t>.326</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extLst>
                  <a:ext uri="{0D108BD9-81ED-4DB2-BD59-A6C34878D82A}">
                    <a16:rowId xmlns:a16="http://schemas.microsoft.com/office/drawing/2014/main" val="899844731"/>
                  </a:ext>
                </a:extLst>
              </a:tr>
              <a:tr h="357281">
                <a:tc>
                  <a:txBody>
                    <a:bodyPr/>
                    <a:lstStyle/>
                    <a:p>
                      <a:pPr marL="0" marR="0" algn="ctr">
                        <a:lnSpc>
                          <a:spcPct val="150000"/>
                        </a:lnSpc>
                        <a:spcBef>
                          <a:spcPts val="0"/>
                        </a:spcBef>
                        <a:spcAft>
                          <a:spcPts val="0"/>
                        </a:spcAft>
                      </a:pPr>
                      <a:r>
                        <a:rPr lang="en-US" sz="1400" dirty="0">
                          <a:solidFill>
                            <a:schemeClr val="tx1"/>
                          </a:solidFill>
                          <a:effectLst/>
                        </a:rPr>
                        <a:t>A Intercept</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solidFill>
                      <a:srgbClr val="E9EBF5"/>
                    </a:solidFill>
                  </a:tcPr>
                </a:tc>
                <a:tc>
                  <a:txBody>
                    <a:bodyPr/>
                    <a:lstStyle/>
                    <a:p>
                      <a:pPr marL="0" marR="0" algn="ctr">
                        <a:lnSpc>
                          <a:spcPct val="150000"/>
                        </a:lnSpc>
                        <a:spcBef>
                          <a:spcPts val="0"/>
                        </a:spcBef>
                        <a:spcAft>
                          <a:spcPts val="0"/>
                        </a:spcAft>
                      </a:pPr>
                      <a:r>
                        <a:rPr lang="en-US" sz="1400" dirty="0">
                          <a:effectLst/>
                        </a:rPr>
                        <a:t>1.514 (.604)</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tc>
                  <a:txBody>
                    <a:bodyPr/>
                    <a:lstStyle/>
                    <a:p>
                      <a:pPr marL="0" marR="0" algn="ctr">
                        <a:lnSpc>
                          <a:spcPct val="150000"/>
                        </a:lnSpc>
                        <a:spcBef>
                          <a:spcPts val="0"/>
                        </a:spcBef>
                        <a:spcAft>
                          <a:spcPts val="0"/>
                        </a:spcAft>
                      </a:pPr>
                      <a:r>
                        <a:rPr lang="en-US" sz="1400" dirty="0">
                          <a:effectLst/>
                        </a:rPr>
                        <a:t>2.507</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tc>
                  <a:txBody>
                    <a:bodyPr/>
                    <a:lstStyle/>
                    <a:p>
                      <a:pPr marL="0" marR="0" algn="ctr">
                        <a:lnSpc>
                          <a:spcPct val="150000"/>
                        </a:lnSpc>
                        <a:spcBef>
                          <a:spcPts val="0"/>
                        </a:spcBef>
                        <a:spcAft>
                          <a:spcPts val="0"/>
                        </a:spcAft>
                      </a:pPr>
                      <a:r>
                        <a:rPr lang="en-US" sz="1400" dirty="0">
                          <a:effectLst/>
                        </a:rPr>
                        <a:t>.012</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extLst>
                  <a:ext uri="{0D108BD9-81ED-4DB2-BD59-A6C34878D82A}">
                    <a16:rowId xmlns:a16="http://schemas.microsoft.com/office/drawing/2014/main" val="3979053682"/>
                  </a:ext>
                </a:extLst>
              </a:tr>
              <a:tr h="357281">
                <a:tc>
                  <a:txBody>
                    <a:bodyPr/>
                    <a:lstStyle/>
                    <a:p>
                      <a:pPr marL="0" marR="0" algn="ctr">
                        <a:lnSpc>
                          <a:spcPct val="150000"/>
                        </a:lnSpc>
                        <a:spcBef>
                          <a:spcPts val="0"/>
                        </a:spcBef>
                        <a:spcAft>
                          <a:spcPts val="0"/>
                        </a:spcAft>
                      </a:pPr>
                      <a:r>
                        <a:rPr lang="en-US" sz="1400" dirty="0">
                          <a:solidFill>
                            <a:schemeClr val="tx1"/>
                          </a:solidFill>
                          <a:effectLst/>
                        </a:rPr>
                        <a:t>A COS</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solidFill>
                      <a:srgbClr val="CFD5EA"/>
                    </a:solidFill>
                  </a:tcPr>
                </a:tc>
                <a:tc>
                  <a:txBody>
                    <a:bodyPr/>
                    <a:lstStyle/>
                    <a:p>
                      <a:pPr marL="0" marR="0" algn="ctr">
                        <a:lnSpc>
                          <a:spcPct val="150000"/>
                        </a:lnSpc>
                        <a:spcBef>
                          <a:spcPts val="0"/>
                        </a:spcBef>
                        <a:spcAft>
                          <a:spcPts val="0"/>
                        </a:spcAft>
                      </a:pPr>
                      <a:r>
                        <a:rPr lang="en-US" sz="1400" dirty="0">
                          <a:effectLst/>
                        </a:rPr>
                        <a:t>.314 (.550)</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tc>
                  <a:txBody>
                    <a:bodyPr/>
                    <a:lstStyle/>
                    <a:p>
                      <a:pPr marL="0" marR="0" algn="ctr">
                        <a:lnSpc>
                          <a:spcPct val="150000"/>
                        </a:lnSpc>
                        <a:spcBef>
                          <a:spcPts val="0"/>
                        </a:spcBef>
                        <a:spcAft>
                          <a:spcPts val="0"/>
                        </a:spcAft>
                      </a:pPr>
                      <a:r>
                        <a:rPr lang="en-US" sz="1400" dirty="0">
                          <a:effectLst/>
                        </a:rPr>
                        <a:t>.572</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tc>
                  <a:txBody>
                    <a:bodyPr/>
                    <a:lstStyle/>
                    <a:p>
                      <a:pPr marL="0" marR="0" algn="ctr">
                        <a:lnSpc>
                          <a:spcPct val="150000"/>
                        </a:lnSpc>
                        <a:spcBef>
                          <a:spcPts val="0"/>
                        </a:spcBef>
                        <a:spcAft>
                          <a:spcPts val="0"/>
                        </a:spcAft>
                      </a:pPr>
                      <a:r>
                        <a:rPr lang="en-US" sz="1400" dirty="0">
                          <a:effectLst/>
                        </a:rPr>
                        <a:t>.568</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extLst>
                  <a:ext uri="{0D108BD9-81ED-4DB2-BD59-A6C34878D82A}">
                    <a16:rowId xmlns:a16="http://schemas.microsoft.com/office/drawing/2014/main" val="3206536360"/>
                  </a:ext>
                </a:extLst>
              </a:tr>
              <a:tr h="357281">
                <a:tc>
                  <a:txBody>
                    <a:bodyPr/>
                    <a:lstStyle/>
                    <a:p>
                      <a:pPr marL="0" marR="0" algn="ctr">
                        <a:lnSpc>
                          <a:spcPct val="150000"/>
                        </a:lnSpc>
                        <a:spcBef>
                          <a:spcPts val="0"/>
                        </a:spcBef>
                        <a:spcAft>
                          <a:spcPts val="0"/>
                        </a:spcAft>
                      </a:pPr>
                      <a:r>
                        <a:rPr lang="en-US" sz="1400" dirty="0">
                          <a:solidFill>
                            <a:schemeClr val="tx1"/>
                          </a:solidFill>
                          <a:effectLst/>
                        </a:rPr>
                        <a:t>A FSG</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solidFill>
                      <a:srgbClr val="E9EBF5"/>
                    </a:solidFill>
                  </a:tcPr>
                </a:tc>
                <a:tc>
                  <a:txBody>
                    <a:bodyPr/>
                    <a:lstStyle/>
                    <a:p>
                      <a:pPr marL="0" marR="0" algn="ctr">
                        <a:lnSpc>
                          <a:spcPct val="150000"/>
                        </a:lnSpc>
                        <a:spcBef>
                          <a:spcPts val="0"/>
                        </a:spcBef>
                        <a:spcAft>
                          <a:spcPts val="0"/>
                        </a:spcAft>
                      </a:pPr>
                      <a:r>
                        <a:rPr lang="en-US" sz="1400" dirty="0">
                          <a:effectLst/>
                        </a:rPr>
                        <a:t>.898 (.337)</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tc>
                  <a:txBody>
                    <a:bodyPr/>
                    <a:lstStyle/>
                    <a:p>
                      <a:pPr marL="0" marR="0" algn="ctr">
                        <a:lnSpc>
                          <a:spcPct val="150000"/>
                        </a:lnSpc>
                        <a:spcBef>
                          <a:spcPts val="0"/>
                        </a:spcBef>
                        <a:spcAft>
                          <a:spcPts val="0"/>
                        </a:spcAft>
                      </a:pPr>
                      <a:r>
                        <a:rPr lang="en-US" sz="1400" dirty="0">
                          <a:effectLst/>
                        </a:rPr>
                        <a:t>2.667</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tc>
                  <a:txBody>
                    <a:bodyPr/>
                    <a:lstStyle/>
                    <a:p>
                      <a:pPr marL="0" marR="0" algn="ctr">
                        <a:lnSpc>
                          <a:spcPct val="150000"/>
                        </a:lnSpc>
                        <a:spcBef>
                          <a:spcPts val="0"/>
                        </a:spcBef>
                        <a:spcAft>
                          <a:spcPts val="0"/>
                        </a:spcAft>
                      </a:pPr>
                      <a:r>
                        <a:rPr lang="en-US" sz="1400" dirty="0">
                          <a:effectLst/>
                        </a:rPr>
                        <a:t>.008</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extLst>
                  <a:ext uri="{0D108BD9-81ED-4DB2-BD59-A6C34878D82A}">
                    <a16:rowId xmlns:a16="http://schemas.microsoft.com/office/drawing/2014/main" val="1586595944"/>
                  </a:ext>
                </a:extLst>
              </a:tr>
              <a:tr h="357281">
                <a:tc>
                  <a:txBody>
                    <a:bodyPr/>
                    <a:lstStyle/>
                    <a:p>
                      <a:pPr marL="0" marR="0" algn="ctr">
                        <a:lnSpc>
                          <a:spcPct val="150000"/>
                        </a:lnSpc>
                        <a:spcBef>
                          <a:spcPts val="0"/>
                        </a:spcBef>
                        <a:spcAft>
                          <a:spcPts val="0"/>
                        </a:spcAft>
                      </a:pPr>
                      <a:r>
                        <a:rPr lang="en-US" sz="1400" dirty="0">
                          <a:solidFill>
                            <a:schemeClr val="tx1"/>
                          </a:solidFill>
                          <a:effectLst/>
                        </a:rPr>
                        <a:t>A LSA</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solidFill>
                      <a:srgbClr val="CFD5EA"/>
                    </a:solidFill>
                  </a:tcPr>
                </a:tc>
                <a:tc>
                  <a:txBody>
                    <a:bodyPr/>
                    <a:lstStyle/>
                    <a:p>
                      <a:pPr marL="0" marR="0" algn="ctr">
                        <a:lnSpc>
                          <a:spcPct val="150000"/>
                        </a:lnSpc>
                        <a:spcBef>
                          <a:spcPts val="0"/>
                        </a:spcBef>
                        <a:spcAft>
                          <a:spcPts val="0"/>
                        </a:spcAft>
                      </a:pPr>
                      <a:r>
                        <a:rPr lang="en-US" sz="1400" dirty="0">
                          <a:effectLst/>
                        </a:rPr>
                        <a:t>.501 (.463)</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tc>
                  <a:txBody>
                    <a:bodyPr/>
                    <a:lstStyle/>
                    <a:p>
                      <a:pPr marL="0" marR="0" algn="ctr">
                        <a:lnSpc>
                          <a:spcPct val="150000"/>
                        </a:lnSpc>
                        <a:spcBef>
                          <a:spcPts val="0"/>
                        </a:spcBef>
                        <a:spcAft>
                          <a:spcPts val="0"/>
                        </a:spcAft>
                      </a:pPr>
                      <a:r>
                        <a:rPr lang="en-US" sz="1400" dirty="0">
                          <a:effectLst/>
                        </a:rPr>
                        <a:t>1.081</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tc>
                  <a:txBody>
                    <a:bodyPr/>
                    <a:lstStyle/>
                    <a:p>
                      <a:pPr marL="0" marR="0" algn="ctr">
                        <a:lnSpc>
                          <a:spcPct val="150000"/>
                        </a:lnSpc>
                        <a:spcBef>
                          <a:spcPts val="0"/>
                        </a:spcBef>
                        <a:spcAft>
                          <a:spcPts val="0"/>
                        </a:spcAft>
                      </a:pPr>
                      <a:r>
                        <a:rPr lang="en-US" sz="1400" dirty="0">
                          <a:effectLst/>
                        </a:rPr>
                        <a:t>.279</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extLst>
                  <a:ext uri="{0D108BD9-81ED-4DB2-BD59-A6C34878D82A}">
                    <a16:rowId xmlns:a16="http://schemas.microsoft.com/office/drawing/2014/main" val="1665708716"/>
                  </a:ext>
                </a:extLst>
              </a:tr>
              <a:tr h="357281">
                <a:tc>
                  <a:txBody>
                    <a:bodyPr/>
                    <a:lstStyle/>
                    <a:p>
                      <a:pPr marL="0" marR="0" algn="ctr">
                        <a:lnSpc>
                          <a:spcPct val="150000"/>
                        </a:lnSpc>
                        <a:spcBef>
                          <a:spcPts val="0"/>
                        </a:spcBef>
                        <a:spcAft>
                          <a:spcPts val="0"/>
                        </a:spcAft>
                      </a:pPr>
                      <a:r>
                        <a:rPr lang="en-US" sz="1400" dirty="0">
                          <a:solidFill>
                            <a:schemeClr val="tx1"/>
                          </a:solidFill>
                          <a:effectLst/>
                        </a:rPr>
                        <a:t>(Intercept)</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solidFill>
                      <a:srgbClr val="E9EBF5"/>
                    </a:solidFill>
                  </a:tcPr>
                </a:tc>
                <a:tc>
                  <a:txBody>
                    <a:bodyPr/>
                    <a:lstStyle/>
                    <a:p>
                      <a:pPr marL="0" marR="0" algn="ctr">
                        <a:lnSpc>
                          <a:spcPct val="150000"/>
                        </a:lnSpc>
                        <a:spcBef>
                          <a:spcPts val="0"/>
                        </a:spcBef>
                        <a:spcAft>
                          <a:spcPts val="0"/>
                        </a:spcAft>
                      </a:pPr>
                      <a:r>
                        <a:rPr lang="en-US" sz="1400" dirty="0">
                          <a:effectLst/>
                        </a:rPr>
                        <a:t>-.827 (.463)</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tc>
                  <a:txBody>
                    <a:bodyPr/>
                    <a:lstStyle/>
                    <a:p>
                      <a:pPr marL="0" marR="0" algn="ctr">
                        <a:lnSpc>
                          <a:spcPct val="150000"/>
                        </a:lnSpc>
                        <a:spcBef>
                          <a:spcPts val="0"/>
                        </a:spcBef>
                        <a:spcAft>
                          <a:spcPts val="0"/>
                        </a:spcAft>
                      </a:pPr>
                      <a:r>
                        <a:rPr lang="en-US" sz="1400" dirty="0">
                          <a:effectLst/>
                        </a:rPr>
                        <a:t>-1.787</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tc>
                  <a:txBody>
                    <a:bodyPr/>
                    <a:lstStyle/>
                    <a:p>
                      <a:pPr marL="0" marR="0" algn="ctr">
                        <a:lnSpc>
                          <a:spcPct val="150000"/>
                        </a:lnSpc>
                        <a:spcBef>
                          <a:spcPts val="0"/>
                        </a:spcBef>
                        <a:spcAft>
                          <a:spcPts val="0"/>
                        </a:spcAft>
                      </a:pPr>
                      <a:r>
                        <a:rPr lang="en-US" sz="1400" dirty="0">
                          <a:effectLst/>
                        </a:rPr>
                        <a:t>.074</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extLst>
                  <a:ext uri="{0D108BD9-81ED-4DB2-BD59-A6C34878D82A}">
                    <a16:rowId xmlns:a16="http://schemas.microsoft.com/office/drawing/2014/main" val="3457914020"/>
                  </a:ext>
                </a:extLst>
              </a:tr>
              <a:tr h="357281">
                <a:tc>
                  <a:txBody>
                    <a:bodyPr/>
                    <a:lstStyle/>
                    <a:p>
                      <a:pPr marL="0" marR="0" algn="ctr">
                        <a:lnSpc>
                          <a:spcPct val="150000"/>
                        </a:lnSpc>
                        <a:spcBef>
                          <a:spcPts val="0"/>
                        </a:spcBef>
                        <a:spcAft>
                          <a:spcPts val="0"/>
                        </a:spcAft>
                      </a:pPr>
                      <a:r>
                        <a:rPr lang="en-US" sz="1400" dirty="0">
                          <a:solidFill>
                            <a:schemeClr val="tx1"/>
                          </a:solidFill>
                          <a:effectLst/>
                        </a:rPr>
                        <a:t>S Intercept</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solidFill>
                      <a:srgbClr val="CFD5EA"/>
                    </a:solidFill>
                  </a:tcPr>
                </a:tc>
                <a:tc>
                  <a:txBody>
                    <a:bodyPr/>
                    <a:lstStyle/>
                    <a:p>
                      <a:pPr marL="0" marR="0" algn="ctr">
                        <a:lnSpc>
                          <a:spcPct val="150000"/>
                        </a:lnSpc>
                        <a:spcBef>
                          <a:spcPts val="0"/>
                        </a:spcBef>
                        <a:spcAft>
                          <a:spcPts val="0"/>
                        </a:spcAft>
                      </a:pPr>
                      <a:r>
                        <a:rPr lang="en-US" sz="1400" dirty="0">
                          <a:effectLst/>
                        </a:rPr>
                        <a:t>2.292 (.681)</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tc>
                  <a:txBody>
                    <a:bodyPr/>
                    <a:lstStyle/>
                    <a:p>
                      <a:pPr marL="0" marR="0" algn="ctr">
                        <a:lnSpc>
                          <a:spcPct val="150000"/>
                        </a:lnSpc>
                        <a:spcBef>
                          <a:spcPts val="0"/>
                        </a:spcBef>
                        <a:spcAft>
                          <a:spcPts val="0"/>
                        </a:spcAft>
                      </a:pPr>
                      <a:r>
                        <a:rPr lang="en-US" sz="1400" dirty="0">
                          <a:effectLst/>
                        </a:rPr>
                        <a:t>3.363</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tc>
                  <a:txBody>
                    <a:bodyPr/>
                    <a:lstStyle/>
                    <a:p>
                      <a:pPr marL="0" marR="0" algn="ctr">
                        <a:lnSpc>
                          <a:spcPct val="150000"/>
                        </a:lnSpc>
                        <a:spcBef>
                          <a:spcPts val="0"/>
                        </a:spcBef>
                        <a:spcAft>
                          <a:spcPts val="0"/>
                        </a:spcAft>
                      </a:pPr>
                      <a:r>
                        <a:rPr lang="en-US" sz="1400" dirty="0">
                          <a:effectLst/>
                        </a:rPr>
                        <a:t>&lt; .001</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extLst>
                  <a:ext uri="{0D108BD9-81ED-4DB2-BD59-A6C34878D82A}">
                    <a16:rowId xmlns:a16="http://schemas.microsoft.com/office/drawing/2014/main" val="1212932668"/>
                  </a:ext>
                </a:extLst>
              </a:tr>
              <a:tr h="357281">
                <a:tc>
                  <a:txBody>
                    <a:bodyPr/>
                    <a:lstStyle/>
                    <a:p>
                      <a:pPr marL="0" marR="0" algn="ctr">
                        <a:lnSpc>
                          <a:spcPct val="150000"/>
                        </a:lnSpc>
                        <a:spcBef>
                          <a:spcPts val="0"/>
                        </a:spcBef>
                        <a:spcAft>
                          <a:spcPts val="0"/>
                        </a:spcAft>
                      </a:pPr>
                      <a:r>
                        <a:rPr lang="en-US" sz="1400" dirty="0">
                          <a:solidFill>
                            <a:schemeClr val="tx1"/>
                          </a:solidFill>
                          <a:effectLst/>
                        </a:rPr>
                        <a:t>S COS</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solidFill>
                      <a:srgbClr val="E9EBF5"/>
                    </a:solidFill>
                  </a:tcPr>
                </a:tc>
                <a:tc>
                  <a:txBody>
                    <a:bodyPr/>
                    <a:lstStyle/>
                    <a:p>
                      <a:pPr marL="0" marR="0" algn="ctr">
                        <a:lnSpc>
                          <a:spcPct val="150000"/>
                        </a:lnSpc>
                        <a:spcBef>
                          <a:spcPts val="0"/>
                        </a:spcBef>
                        <a:spcAft>
                          <a:spcPts val="0"/>
                        </a:spcAft>
                      </a:pPr>
                      <a:r>
                        <a:rPr lang="en-US" sz="1400" dirty="0">
                          <a:effectLst/>
                        </a:rPr>
                        <a:t>2.039 (.518)</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solidFill>
                      <a:srgbClr val="E9EBF5"/>
                    </a:solidFill>
                  </a:tcPr>
                </a:tc>
                <a:tc>
                  <a:txBody>
                    <a:bodyPr/>
                    <a:lstStyle/>
                    <a:p>
                      <a:pPr marL="0" marR="0" algn="ctr">
                        <a:lnSpc>
                          <a:spcPct val="150000"/>
                        </a:lnSpc>
                        <a:spcBef>
                          <a:spcPts val="0"/>
                        </a:spcBef>
                        <a:spcAft>
                          <a:spcPts val="0"/>
                        </a:spcAft>
                      </a:pPr>
                      <a:r>
                        <a:rPr lang="en-US" sz="1400" dirty="0">
                          <a:effectLst/>
                        </a:rPr>
                        <a:t>3.939</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tc>
                  <a:txBody>
                    <a:bodyPr/>
                    <a:lstStyle/>
                    <a:p>
                      <a:pPr marL="0" marR="0" algn="ctr">
                        <a:lnSpc>
                          <a:spcPct val="150000"/>
                        </a:lnSpc>
                        <a:spcBef>
                          <a:spcPts val="0"/>
                        </a:spcBef>
                        <a:spcAft>
                          <a:spcPts val="0"/>
                        </a:spcAft>
                      </a:pPr>
                      <a:r>
                        <a:rPr lang="en-US" sz="1400" dirty="0">
                          <a:effectLst/>
                        </a:rPr>
                        <a:t>&lt; .001</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extLst>
                  <a:ext uri="{0D108BD9-81ED-4DB2-BD59-A6C34878D82A}">
                    <a16:rowId xmlns:a16="http://schemas.microsoft.com/office/drawing/2014/main" val="362456323"/>
                  </a:ext>
                </a:extLst>
              </a:tr>
              <a:tr h="357281">
                <a:tc>
                  <a:txBody>
                    <a:bodyPr/>
                    <a:lstStyle/>
                    <a:p>
                      <a:pPr marL="0" marR="0" algn="ctr">
                        <a:lnSpc>
                          <a:spcPct val="150000"/>
                        </a:lnSpc>
                        <a:spcBef>
                          <a:spcPts val="0"/>
                        </a:spcBef>
                        <a:spcAft>
                          <a:spcPts val="0"/>
                        </a:spcAft>
                      </a:pPr>
                      <a:r>
                        <a:rPr lang="en-US" sz="1400" dirty="0">
                          <a:solidFill>
                            <a:schemeClr val="tx1"/>
                          </a:solidFill>
                          <a:effectLst/>
                        </a:rPr>
                        <a:t>S FSG</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solidFill>
                      <a:srgbClr val="CFD5EA"/>
                    </a:solidFill>
                  </a:tcPr>
                </a:tc>
                <a:tc>
                  <a:txBody>
                    <a:bodyPr/>
                    <a:lstStyle/>
                    <a:p>
                      <a:pPr marL="0" marR="0" algn="ctr">
                        <a:lnSpc>
                          <a:spcPct val="150000"/>
                        </a:lnSpc>
                        <a:spcBef>
                          <a:spcPts val="0"/>
                        </a:spcBef>
                        <a:spcAft>
                          <a:spcPts val="0"/>
                        </a:spcAft>
                      </a:pPr>
                      <a:r>
                        <a:rPr lang="en-US" sz="1400" dirty="0">
                          <a:effectLst/>
                        </a:rPr>
                        <a:t>.381 (.289)</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tc>
                  <a:txBody>
                    <a:bodyPr/>
                    <a:lstStyle/>
                    <a:p>
                      <a:pPr marL="0" marR="0" algn="ctr">
                        <a:lnSpc>
                          <a:spcPct val="150000"/>
                        </a:lnSpc>
                        <a:spcBef>
                          <a:spcPts val="0"/>
                        </a:spcBef>
                        <a:spcAft>
                          <a:spcPts val="0"/>
                        </a:spcAft>
                      </a:pPr>
                      <a:r>
                        <a:rPr lang="en-US" sz="1400" dirty="0">
                          <a:effectLst/>
                        </a:rPr>
                        <a:t>1.319</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tc>
                  <a:txBody>
                    <a:bodyPr/>
                    <a:lstStyle/>
                    <a:p>
                      <a:pPr marL="0" marR="0" algn="ctr">
                        <a:lnSpc>
                          <a:spcPct val="150000"/>
                        </a:lnSpc>
                        <a:spcBef>
                          <a:spcPts val="0"/>
                        </a:spcBef>
                        <a:spcAft>
                          <a:spcPts val="0"/>
                        </a:spcAft>
                      </a:pPr>
                      <a:r>
                        <a:rPr lang="en-US" sz="1400" dirty="0">
                          <a:effectLst/>
                        </a:rPr>
                        <a:t>.187</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extLst>
                  <a:ext uri="{0D108BD9-81ED-4DB2-BD59-A6C34878D82A}">
                    <a16:rowId xmlns:a16="http://schemas.microsoft.com/office/drawing/2014/main" val="158276929"/>
                  </a:ext>
                </a:extLst>
              </a:tr>
              <a:tr h="357281">
                <a:tc>
                  <a:txBody>
                    <a:bodyPr/>
                    <a:lstStyle/>
                    <a:p>
                      <a:pPr marL="0" marR="0" algn="ctr">
                        <a:lnSpc>
                          <a:spcPct val="150000"/>
                        </a:lnSpc>
                        <a:spcBef>
                          <a:spcPts val="0"/>
                        </a:spcBef>
                        <a:spcAft>
                          <a:spcPts val="0"/>
                        </a:spcAft>
                      </a:pPr>
                      <a:r>
                        <a:rPr lang="en-US" sz="1400" dirty="0">
                          <a:solidFill>
                            <a:schemeClr val="tx1"/>
                          </a:solidFill>
                          <a:effectLst/>
                        </a:rPr>
                        <a:t>S LSA</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solidFill>
                      <a:srgbClr val="E9EBF5"/>
                    </a:solidFill>
                  </a:tcPr>
                </a:tc>
                <a:tc>
                  <a:txBody>
                    <a:bodyPr/>
                    <a:lstStyle/>
                    <a:p>
                      <a:pPr marL="0" marR="0" algn="ctr">
                        <a:lnSpc>
                          <a:spcPct val="150000"/>
                        </a:lnSpc>
                        <a:spcBef>
                          <a:spcPts val="0"/>
                        </a:spcBef>
                        <a:spcAft>
                          <a:spcPts val="0"/>
                        </a:spcAft>
                      </a:pPr>
                      <a:r>
                        <a:rPr lang="en-US" sz="1400" dirty="0">
                          <a:effectLst/>
                        </a:rPr>
                        <a:t>1.061 (.455)</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tc>
                  <a:txBody>
                    <a:bodyPr/>
                    <a:lstStyle/>
                    <a:p>
                      <a:pPr marL="0" marR="0" algn="ctr">
                        <a:lnSpc>
                          <a:spcPct val="150000"/>
                        </a:lnSpc>
                        <a:spcBef>
                          <a:spcPts val="0"/>
                        </a:spcBef>
                        <a:spcAft>
                          <a:spcPts val="0"/>
                        </a:spcAft>
                      </a:pPr>
                      <a:r>
                        <a:rPr lang="en-US" sz="1400" dirty="0">
                          <a:effectLst/>
                        </a:rPr>
                        <a:t>2.335</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tc>
                  <a:txBody>
                    <a:bodyPr/>
                    <a:lstStyle/>
                    <a:p>
                      <a:pPr marL="0" marR="0" algn="ctr">
                        <a:lnSpc>
                          <a:spcPct val="150000"/>
                        </a:lnSpc>
                        <a:spcBef>
                          <a:spcPts val="0"/>
                        </a:spcBef>
                        <a:spcAft>
                          <a:spcPts val="0"/>
                        </a:spcAft>
                      </a:pPr>
                      <a:r>
                        <a:rPr lang="en-US" sz="1400" dirty="0">
                          <a:effectLst/>
                        </a:rPr>
                        <a:t>.020</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extLst>
                  <a:ext uri="{0D108BD9-81ED-4DB2-BD59-A6C34878D82A}">
                    <a16:rowId xmlns:a16="http://schemas.microsoft.com/office/drawing/2014/main" val="1476300880"/>
                  </a:ext>
                </a:extLst>
              </a:tr>
              <a:tr h="357281">
                <a:tc>
                  <a:txBody>
                    <a:bodyPr/>
                    <a:lstStyle/>
                    <a:p>
                      <a:pPr marL="0" marR="0" algn="ctr">
                        <a:lnSpc>
                          <a:spcPct val="150000"/>
                        </a:lnSpc>
                        <a:spcBef>
                          <a:spcPts val="0"/>
                        </a:spcBef>
                        <a:spcAft>
                          <a:spcPts val="0"/>
                        </a:spcAft>
                      </a:pPr>
                      <a:r>
                        <a:rPr lang="en-US" sz="1400" dirty="0">
                          <a:solidFill>
                            <a:schemeClr val="tx1"/>
                          </a:solidFill>
                          <a:effectLst/>
                        </a:rPr>
                        <a:t>(Intercept)</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solidFill>
                      <a:srgbClr val="CFD5EA"/>
                    </a:solidFill>
                  </a:tcPr>
                </a:tc>
                <a:tc>
                  <a:txBody>
                    <a:bodyPr/>
                    <a:lstStyle/>
                    <a:p>
                      <a:pPr marL="0" marR="0" algn="ctr">
                        <a:lnSpc>
                          <a:spcPct val="150000"/>
                        </a:lnSpc>
                        <a:spcBef>
                          <a:spcPts val="0"/>
                        </a:spcBef>
                        <a:spcAft>
                          <a:spcPts val="0"/>
                        </a:spcAft>
                      </a:pPr>
                      <a:r>
                        <a:rPr lang="en-US" sz="1400" dirty="0">
                          <a:effectLst/>
                        </a:rPr>
                        <a:t>.060 (.599)</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tc>
                  <a:txBody>
                    <a:bodyPr/>
                    <a:lstStyle/>
                    <a:p>
                      <a:pPr marL="0" marR="0" algn="ctr">
                        <a:lnSpc>
                          <a:spcPct val="150000"/>
                        </a:lnSpc>
                        <a:spcBef>
                          <a:spcPts val="0"/>
                        </a:spcBef>
                        <a:spcAft>
                          <a:spcPts val="0"/>
                        </a:spcAft>
                      </a:pPr>
                      <a:r>
                        <a:rPr lang="en-US" sz="1400" dirty="0">
                          <a:effectLst/>
                        </a:rPr>
                        <a:t>.101</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tc>
                  <a:txBody>
                    <a:bodyPr/>
                    <a:lstStyle/>
                    <a:p>
                      <a:pPr marL="0" marR="0" algn="ctr">
                        <a:lnSpc>
                          <a:spcPct val="150000"/>
                        </a:lnSpc>
                        <a:spcBef>
                          <a:spcPts val="0"/>
                        </a:spcBef>
                        <a:spcAft>
                          <a:spcPts val="0"/>
                        </a:spcAft>
                      </a:pPr>
                      <a:r>
                        <a:rPr lang="en-US" sz="1400" dirty="0">
                          <a:effectLst/>
                        </a:rPr>
                        <a:t>.920</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extLst>
                  <a:ext uri="{0D108BD9-81ED-4DB2-BD59-A6C34878D82A}">
                    <a16:rowId xmlns:a16="http://schemas.microsoft.com/office/drawing/2014/main" val="868156294"/>
                  </a:ext>
                </a:extLst>
              </a:tr>
              <a:tr h="357281">
                <a:tc>
                  <a:txBody>
                    <a:bodyPr/>
                    <a:lstStyle/>
                    <a:p>
                      <a:pPr marL="0" marR="0" algn="ctr">
                        <a:lnSpc>
                          <a:spcPct val="150000"/>
                        </a:lnSpc>
                        <a:spcBef>
                          <a:spcPts val="0"/>
                        </a:spcBef>
                        <a:spcAft>
                          <a:spcPts val="0"/>
                        </a:spcAft>
                      </a:pPr>
                      <a:r>
                        <a:rPr lang="en-US" sz="1400" dirty="0">
                          <a:solidFill>
                            <a:schemeClr val="tx1"/>
                          </a:solidFill>
                          <a:effectLst/>
                        </a:rPr>
                        <a:t>T Intercept</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solidFill>
                      <a:srgbClr val="E9EBF5"/>
                    </a:solidFill>
                  </a:tcPr>
                </a:tc>
                <a:tc>
                  <a:txBody>
                    <a:bodyPr/>
                    <a:lstStyle/>
                    <a:p>
                      <a:pPr marL="0" marR="0" algn="ctr">
                        <a:lnSpc>
                          <a:spcPct val="150000"/>
                        </a:lnSpc>
                        <a:spcBef>
                          <a:spcPts val="0"/>
                        </a:spcBef>
                        <a:spcAft>
                          <a:spcPts val="0"/>
                        </a:spcAft>
                      </a:pPr>
                      <a:r>
                        <a:rPr lang="en-US" sz="1400" dirty="0">
                          <a:effectLst/>
                        </a:rPr>
                        <a:t>1.028 (.756)</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tc>
                  <a:txBody>
                    <a:bodyPr/>
                    <a:lstStyle/>
                    <a:p>
                      <a:pPr marL="0" marR="0" algn="ctr">
                        <a:lnSpc>
                          <a:spcPct val="150000"/>
                        </a:lnSpc>
                        <a:spcBef>
                          <a:spcPts val="0"/>
                        </a:spcBef>
                        <a:spcAft>
                          <a:spcPts val="0"/>
                        </a:spcAft>
                      </a:pPr>
                      <a:r>
                        <a:rPr lang="en-US" sz="1400" dirty="0">
                          <a:effectLst/>
                        </a:rPr>
                        <a:t>1.360</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tc>
                  <a:txBody>
                    <a:bodyPr/>
                    <a:lstStyle/>
                    <a:p>
                      <a:pPr marL="0" marR="0" algn="ctr">
                        <a:lnSpc>
                          <a:spcPct val="150000"/>
                        </a:lnSpc>
                        <a:spcBef>
                          <a:spcPts val="0"/>
                        </a:spcBef>
                        <a:spcAft>
                          <a:spcPts val="0"/>
                        </a:spcAft>
                      </a:pPr>
                      <a:r>
                        <a:rPr lang="en-US" sz="1400" dirty="0">
                          <a:effectLst/>
                        </a:rPr>
                        <a:t>.174</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extLst>
                  <a:ext uri="{0D108BD9-81ED-4DB2-BD59-A6C34878D82A}">
                    <a16:rowId xmlns:a16="http://schemas.microsoft.com/office/drawing/2014/main" val="2792077897"/>
                  </a:ext>
                </a:extLst>
              </a:tr>
              <a:tr h="357281">
                <a:tc>
                  <a:txBody>
                    <a:bodyPr/>
                    <a:lstStyle/>
                    <a:p>
                      <a:pPr marL="0" marR="0" algn="ctr">
                        <a:lnSpc>
                          <a:spcPct val="150000"/>
                        </a:lnSpc>
                        <a:spcBef>
                          <a:spcPts val="0"/>
                        </a:spcBef>
                        <a:spcAft>
                          <a:spcPts val="0"/>
                        </a:spcAft>
                      </a:pPr>
                      <a:r>
                        <a:rPr lang="en-US" sz="1400" dirty="0">
                          <a:solidFill>
                            <a:schemeClr val="tx1"/>
                          </a:solidFill>
                          <a:effectLst/>
                        </a:rPr>
                        <a:t>T COS</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solidFill>
                      <a:srgbClr val="CFD5EA"/>
                    </a:solidFill>
                  </a:tcPr>
                </a:tc>
                <a:tc>
                  <a:txBody>
                    <a:bodyPr/>
                    <a:lstStyle/>
                    <a:p>
                      <a:pPr marL="0" marR="0" algn="ctr">
                        <a:lnSpc>
                          <a:spcPct val="150000"/>
                        </a:lnSpc>
                        <a:spcBef>
                          <a:spcPts val="0"/>
                        </a:spcBef>
                        <a:spcAft>
                          <a:spcPts val="0"/>
                        </a:spcAft>
                      </a:pPr>
                      <a:r>
                        <a:rPr lang="en-US" sz="1400" dirty="0">
                          <a:effectLst/>
                        </a:rPr>
                        <a:t>.792 (.566)</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tc>
                  <a:txBody>
                    <a:bodyPr/>
                    <a:lstStyle/>
                    <a:p>
                      <a:pPr marL="0" marR="0" algn="ctr">
                        <a:lnSpc>
                          <a:spcPct val="150000"/>
                        </a:lnSpc>
                        <a:spcBef>
                          <a:spcPts val="0"/>
                        </a:spcBef>
                        <a:spcAft>
                          <a:spcPts val="0"/>
                        </a:spcAft>
                      </a:pPr>
                      <a:r>
                        <a:rPr lang="en-US" sz="1400" dirty="0">
                          <a:effectLst/>
                        </a:rPr>
                        <a:t>1.401</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tc>
                  <a:txBody>
                    <a:bodyPr/>
                    <a:lstStyle/>
                    <a:p>
                      <a:pPr marL="0" marR="0" algn="ctr">
                        <a:lnSpc>
                          <a:spcPct val="150000"/>
                        </a:lnSpc>
                        <a:spcBef>
                          <a:spcPts val="0"/>
                        </a:spcBef>
                        <a:spcAft>
                          <a:spcPts val="0"/>
                        </a:spcAft>
                      </a:pPr>
                      <a:r>
                        <a:rPr lang="en-US" sz="1400" dirty="0">
                          <a:effectLst/>
                        </a:rPr>
                        <a:t>.161</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extLst>
                  <a:ext uri="{0D108BD9-81ED-4DB2-BD59-A6C34878D82A}">
                    <a16:rowId xmlns:a16="http://schemas.microsoft.com/office/drawing/2014/main" val="2175087986"/>
                  </a:ext>
                </a:extLst>
              </a:tr>
              <a:tr h="357281">
                <a:tc>
                  <a:txBody>
                    <a:bodyPr/>
                    <a:lstStyle/>
                    <a:p>
                      <a:pPr marL="0" marR="0" algn="ctr">
                        <a:lnSpc>
                          <a:spcPct val="150000"/>
                        </a:lnSpc>
                        <a:spcBef>
                          <a:spcPts val="0"/>
                        </a:spcBef>
                        <a:spcAft>
                          <a:spcPts val="0"/>
                        </a:spcAft>
                      </a:pPr>
                      <a:r>
                        <a:rPr lang="en-US" sz="1400" dirty="0">
                          <a:solidFill>
                            <a:schemeClr val="tx1"/>
                          </a:solidFill>
                          <a:effectLst/>
                        </a:rPr>
                        <a:t>T FSG</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solidFill>
                      <a:srgbClr val="E9EBF5"/>
                    </a:solidFill>
                  </a:tcPr>
                </a:tc>
                <a:tc>
                  <a:txBody>
                    <a:bodyPr/>
                    <a:lstStyle/>
                    <a:p>
                      <a:pPr marL="0" marR="0" algn="ctr">
                        <a:lnSpc>
                          <a:spcPct val="150000"/>
                        </a:lnSpc>
                        <a:spcBef>
                          <a:spcPts val="0"/>
                        </a:spcBef>
                        <a:spcAft>
                          <a:spcPts val="0"/>
                        </a:spcAft>
                      </a:pPr>
                      <a:r>
                        <a:rPr lang="en-US" sz="1400" dirty="0">
                          <a:effectLst/>
                        </a:rPr>
                        <a:t>-.394 (.441)</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tc>
                  <a:txBody>
                    <a:bodyPr/>
                    <a:lstStyle/>
                    <a:p>
                      <a:pPr marL="0" marR="0" algn="ctr">
                        <a:lnSpc>
                          <a:spcPct val="150000"/>
                        </a:lnSpc>
                        <a:spcBef>
                          <a:spcPts val="0"/>
                        </a:spcBef>
                        <a:spcAft>
                          <a:spcPts val="0"/>
                        </a:spcAft>
                      </a:pPr>
                      <a:r>
                        <a:rPr lang="en-US" sz="1400" dirty="0">
                          <a:effectLst/>
                        </a:rPr>
                        <a:t>-.894</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tc>
                  <a:txBody>
                    <a:bodyPr/>
                    <a:lstStyle/>
                    <a:p>
                      <a:pPr marL="0" marR="0" algn="ctr">
                        <a:lnSpc>
                          <a:spcPct val="150000"/>
                        </a:lnSpc>
                        <a:spcBef>
                          <a:spcPts val="0"/>
                        </a:spcBef>
                        <a:spcAft>
                          <a:spcPts val="0"/>
                        </a:spcAft>
                      </a:pPr>
                      <a:r>
                        <a:rPr lang="en-US" sz="1400" dirty="0">
                          <a:effectLst/>
                        </a:rPr>
                        <a:t>.371</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extLst>
                  <a:ext uri="{0D108BD9-81ED-4DB2-BD59-A6C34878D82A}">
                    <a16:rowId xmlns:a16="http://schemas.microsoft.com/office/drawing/2014/main" val="910538295"/>
                  </a:ext>
                </a:extLst>
              </a:tr>
              <a:tr h="357281">
                <a:tc>
                  <a:txBody>
                    <a:bodyPr/>
                    <a:lstStyle/>
                    <a:p>
                      <a:pPr marL="0" marR="0" algn="ctr">
                        <a:lnSpc>
                          <a:spcPct val="150000"/>
                        </a:lnSpc>
                        <a:spcBef>
                          <a:spcPts val="0"/>
                        </a:spcBef>
                        <a:spcAft>
                          <a:spcPts val="0"/>
                        </a:spcAft>
                      </a:pPr>
                      <a:r>
                        <a:rPr lang="en-US" sz="1400" dirty="0">
                          <a:solidFill>
                            <a:schemeClr val="tx1"/>
                          </a:solidFill>
                          <a:effectLst/>
                        </a:rPr>
                        <a:t>T LSA</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solidFill>
                      <a:srgbClr val="CFD5EA"/>
                    </a:solidFill>
                  </a:tcPr>
                </a:tc>
                <a:tc>
                  <a:txBody>
                    <a:bodyPr/>
                    <a:lstStyle/>
                    <a:p>
                      <a:pPr marL="0" marR="0" algn="ctr">
                        <a:lnSpc>
                          <a:spcPct val="150000"/>
                        </a:lnSpc>
                        <a:spcBef>
                          <a:spcPts val="0"/>
                        </a:spcBef>
                        <a:spcAft>
                          <a:spcPts val="0"/>
                        </a:spcAft>
                      </a:pPr>
                      <a:r>
                        <a:rPr lang="en-US" sz="1400" dirty="0">
                          <a:effectLst/>
                        </a:rPr>
                        <a:t>.896 (.529)</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tc>
                  <a:txBody>
                    <a:bodyPr/>
                    <a:lstStyle/>
                    <a:p>
                      <a:pPr marL="0" marR="0" algn="ctr">
                        <a:lnSpc>
                          <a:spcPct val="150000"/>
                        </a:lnSpc>
                        <a:spcBef>
                          <a:spcPts val="0"/>
                        </a:spcBef>
                        <a:spcAft>
                          <a:spcPts val="0"/>
                        </a:spcAft>
                      </a:pPr>
                      <a:r>
                        <a:rPr lang="en-US" sz="1400" dirty="0">
                          <a:effectLst/>
                        </a:rPr>
                        <a:t>1.694</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tc>
                  <a:txBody>
                    <a:bodyPr/>
                    <a:lstStyle/>
                    <a:p>
                      <a:pPr marL="0" marR="0" algn="ctr">
                        <a:lnSpc>
                          <a:spcPct val="150000"/>
                        </a:lnSpc>
                        <a:spcBef>
                          <a:spcPts val="0"/>
                        </a:spcBef>
                        <a:spcAft>
                          <a:spcPts val="0"/>
                        </a:spcAft>
                      </a:pPr>
                      <a:r>
                        <a:rPr lang="en-US" sz="1400" dirty="0">
                          <a:effectLst/>
                        </a:rPr>
                        <a:t>.090</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extLst>
                  <a:ext uri="{0D108BD9-81ED-4DB2-BD59-A6C34878D82A}">
                    <a16:rowId xmlns:a16="http://schemas.microsoft.com/office/drawing/2014/main" val="2789863869"/>
                  </a:ext>
                </a:extLst>
              </a:tr>
            </a:tbl>
          </a:graphicData>
        </a:graphic>
      </p:graphicFrame>
    </p:spTree>
    <p:extLst>
      <p:ext uri="{BB962C8B-B14F-4D97-AF65-F5344CB8AC3E}">
        <p14:creationId xmlns:p14="http://schemas.microsoft.com/office/powerpoint/2010/main" val="335791631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907395B-D6C8-4A51-83E9-1EBD39A52D79}"/>
              </a:ext>
            </a:extLst>
          </p:cNvPr>
          <p:cNvSpPr>
            <a:spLocks noGrp="1"/>
          </p:cNvSpPr>
          <p:nvPr>
            <p:ph type="ctrTitle"/>
          </p:nvPr>
        </p:nvSpPr>
        <p:spPr/>
        <p:txBody>
          <a:bodyPr/>
          <a:lstStyle/>
          <a:p>
            <a:r>
              <a:rPr lang="en-US" dirty="0"/>
              <a:t>Results </a:t>
            </a:r>
          </a:p>
        </p:txBody>
      </p:sp>
      <p:sp>
        <p:nvSpPr>
          <p:cNvPr id="6" name="Subtitle 5">
            <a:extLst>
              <a:ext uri="{FF2B5EF4-FFF2-40B4-BE49-F238E27FC236}">
                <a16:creationId xmlns:a16="http://schemas.microsoft.com/office/drawing/2014/main" id="{F4481FB6-A13D-4B89-9856-22B6B496F744}"/>
              </a:ext>
            </a:extLst>
          </p:cNvPr>
          <p:cNvSpPr>
            <a:spLocks noGrp="1"/>
          </p:cNvSpPr>
          <p:nvPr>
            <p:ph type="subTitle" idx="1"/>
          </p:nvPr>
        </p:nvSpPr>
        <p:spPr/>
        <p:txBody>
          <a:bodyPr>
            <a:normAutofit/>
          </a:bodyPr>
          <a:lstStyle/>
          <a:p>
            <a:r>
              <a:rPr lang="en-US" sz="2000" dirty="0">
                <a:solidFill>
                  <a:schemeClr val="bg1"/>
                </a:solidFill>
              </a:rPr>
              <a:t>Experiment Two</a:t>
            </a:r>
          </a:p>
        </p:txBody>
      </p:sp>
    </p:spTree>
    <p:extLst>
      <p:ext uri="{BB962C8B-B14F-4D97-AF65-F5344CB8AC3E}">
        <p14:creationId xmlns:p14="http://schemas.microsoft.com/office/powerpoint/2010/main" val="379811715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Judgment Replication – Main Effects</a:t>
            </a:r>
          </a:p>
        </p:txBody>
      </p:sp>
      <p:graphicFrame>
        <p:nvGraphicFramePr>
          <p:cNvPr id="4" name="Table 3"/>
          <p:cNvGraphicFramePr>
            <a:graphicFrameLocks noGrp="1"/>
          </p:cNvGraphicFramePr>
          <p:nvPr>
            <p:extLst>
              <p:ext uri="{D42A27DB-BD31-4B8C-83A1-F6EECF244321}">
                <p14:modId xmlns:p14="http://schemas.microsoft.com/office/powerpoint/2010/main" val="3756863505"/>
              </p:ext>
            </p:extLst>
          </p:nvPr>
        </p:nvGraphicFramePr>
        <p:xfrm>
          <a:off x="6423920" y="3706300"/>
          <a:ext cx="5768080" cy="1725630"/>
        </p:xfrm>
        <a:graphic>
          <a:graphicData uri="http://schemas.openxmlformats.org/drawingml/2006/table">
            <a:tbl>
              <a:tblPr firstRow="1" bandRow="1">
                <a:tableStyleId>{5C22544A-7EE6-4342-B048-85BDC9FD1C3A}</a:tableStyleId>
              </a:tblPr>
              <a:tblGrid>
                <a:gridCol w="1153616">
                  <a:extLst>
                    <a:ext uri="{9D8B030D-6E8A-4147-A177-3AD203B41FA5}">
                      <a16:colId xmlns:a16="http://schemas.microsoft.com/office/drawing/2014/main" val="3263831615"/>
                    </a:ext>
                  </a:extLst>
                </a:gridCol>
                <a:gridCol w="1153616">
                  <a:extLst>
                    <a:ext uri="{9D8B030D-6E8A-4147-A177-3AD203B41FA5}">
                      <a16:colId xmlns:a16="http://schemas.microsoft.com/office/drawing/2014/main" val="856007762"/>
                    </a:ext>
                  </a:extLst>
                </a:gridCol>
                <a:gridCol w="1153616">
                  <a:extLst>
                    <a:ext uri="{9D8B030D-6E8A-4147-A177-3AD203B41FA5}">
                      <a16:colId xmlns:a16="http://schemas.microsoft.com/office/drawing/2014/main" val="2159109262"/>
                    </a:ext>
                  </a:extLst>
                </a:gridCol>
                <a:gridCol w="1153616">
                  <a:extLst>
                    <a:ext uri="{9D8B030D-6E8A-4147-A177-3AD203B41FA5}">
                      <a16:colId xmlns:a16="http://schemas.microsoft.com/office/drawing/2014/main" val="3978553227"/>
                    </a:ext>
                  </a:extLst>
                </a:gridCol>
                <a:gridCol w="1153616">
                  <a:extLst>
                    <a:ext uri="{9D8B030D-6E8A-4147-A177-3AD203B41FA5}">
                      <a16:colId xmlns:a16="http://schemas.microsoft.com/office/drawing/2014/main" val="165992976"/>
                    </a:ext>
                  </a:extLst>
                </a:gridCol>
              </a:tblGrid>
              <a:tr h="427818">
                <a:tc>
                  <a:txBody>
                    <a:bodyPr/>
                    <a:lstStyle/>
                    <a:p>
                      <a:pPr algn="ctr"/>
                      <a:r>
                        <a:rPr lang="en-US" sz="1800" dirty="0">
                          <a:solidFill>
                            <a:schemeClr val="tx1"/>
                          </a:solidFill>
                        </a:rPr>
                        <a:t>IV</a:t>
                      </a:r>
                    </a:p>
                  </a:txBody>
                  <a:tcPr>
                    <a:solidFill>
                      <a:schemeClr val="bg1">
                        <a:lumMod val="95000"/>
                      </a:schemeClr>
                    </a:solidFill>
                  </a:tcPr>
                </a:tc>
                <a:tc>
                  <a:txBody>
                    <a:bodyPr/>
                    <a:lstStyle/>
                    <a:p>
                      <a:pPr algn="ctr"/>
                      <a:r>
                        <a:rPr lang="en-US" sz="1800" i="1" dirty="0">
                          <a:solidFill>
                            <a:schemeClr val="tx1"/>
                          </a:solidFill>
                        </a:rPr>
                        <a:t>b</a:t>
                      </a:r>
                    </a:p>
                  </a:txBody>
                  <a:tcPr>
                    <a:solidFill>
                      <a:schemeClr val="bg1">
                        <a:lumMod val="95000"/>
                      </a:schemeClr>
                    </a:solidFill>
                  </a:tcPr>
                </a:tc>
                <a:tc>
                  <a:txBody>
                    <a:bodyPr/>
                    <a:lstStyle/>
                    <a:p>
                      <a:pPr algn="ctr"/>
                      <a:r>
                        <a:rPr lang="en-US" sz="1800" dirty="0">
                          <a:solidFill>
                            <a:schemeClr val="tx1"/>
                          </a:solidFill>
                        </a:rPr>
                        <a:t>Std. Error</a:t>
                      </a:r>
                    </a:p>
                  </a:txBody>
                  <a:tcPr>
                    <a:solidFill>
                      <a:schemeClr val="bg1">
                        <a:lumMod val="95000"/>
                      </a:schemeClr>
                    </a:solidFill>
                  </a:tcPr>
                </a:tc>
                <a:tc>
                  <a:txBody>
                    <a:bodyPr/>
                    <a:lstStyle/>
                    <a:p>
                      <a:pPr algn="ctr"/>
                      <a:r>
                        <a:rPr lang="en-US" sz="1800" i="1" dirty="0">
                          <a:solidFill>
                            <a:schemeClr val="tx1"/>
                          </a:solidFill>
                        </a:rPr>
                        <a:t>z</a:t>
                      </a:r>
                    </a:p>
                  </a:txBody>
                  <a:tcPr>
                    <a:solidFill>
                      <a:schemeClr val="bg1">
                        <a:lumMod val="95000"/>
                      </a:schemeClr>
                    </a:solidFill>
                  </a:tcPr>
                </a:tc>
                <a:tc>
                  <a:txBody>
                    <a:bodyPr/>
                    <a:lstStyle/>
                    <a:p>
                      <a:pPr algn="ctr"/>
                      <a:r>
                        <a:rPr lang="en-US" sz="1800" i="1" dirty="0">
                          <a:solidFill>
                            <a:schemeClr val="tx1"/>
                          </a:solidFill>
                        </a:rPr>
                        <a:t>p</a:t>
                      </a:r>
                    </a:p>
                  </a:txBody>
                  <a:tcPr>
                    <a:solidFill>
                      <a:schemeClr val="bg1">
                        <a:lumMod val="95000"/>
                      </a:schemeClr>
                    </a:solidFill>
                  </a:tcPr>
                </a:tc>
                <a:extLst>
                  <a:ext uri="{0D108BD9-81ED-4DB2-BD59-A6C34878D82A}">
                    <a16:rowId xmlns:a16="http://schemas.microsoft.com/office/drawing/2014/main" val="276866632"/>
                  </a:ext>
                </a:extLst>
              </a:tr>
              <a:tr h="433938">
                <a:tc>
                  <a:txBody>
                    <a:bodyPr/>
                    <a:lstStyle/>
                    <a:p>
                      <a:pPr algn="ctr"/>
                      <a:r>
                        <a:rPr lang="en-US" sz="1800" b="1" dirty="0">
                          <a:solidFill>
                            <a:schemeClr val="tx1"/>
                          </a:solidFill>
                          <a:latin typeface="+mn-lt"/>
                        </a:rPr>
                        <a:t>FSG</a:t>
                      </a:r>
                    </a:p>
                  </a:txBody>
                  <a:tcPr>
                    <a:solidFill>
                      <a:schemeClr val="tx2">
                        <a:lumMod val="20000"/>
                        <a:lumOff val="80000"/>
                      </a:schemeClr>
                    </a:solidFill>
                  </a:tcPr>
                </a:tc>
                <a:tc>
                  <a:txBody>
                    <a:bodyPr/>
                    <a:lstStyle/>
                    <a:p>
                      <a:pPr marL="0" marR="0" algn="ctr">
                        <a:lnSpc>
                          <a:spcPct val="150000"/>
                        </a:lnSpc>
                        <a:spcBef>
                          <a:spcPts val="0"/>
                        </a:spcBef>
                        <a:spcAft>
                          <a:spcPts val="0"/>
                        </a:spcAft>
                      </a:pPr>
                      <a:r>
                        <a:rPr lang="en-US" sz="1800" dirty="0">
                          <a:effectLst/>
                          <a:latin typeface="+mn-lt"/>
                          <a:ea typeface="Calibri" panose="020F0502020204030204" pitchFamily="34" charset="0"/>
                          <a:cs typeface="Times New Roman" panose="02020603050405020304" pitchFamily="18" charset="0"/>
                        </a:rPr>
                        <a:t>.422</a:t>
                      </a:r>
                      <a:endParaRPr lang="en-US" sz="1800" dirty="0">
                        <a:effectLst/>
                        <a:latin typeface="+mn-lt"/>
                        <a:ea typeface="Times New Roman" panose="02020603050405020304" pitchFamily="18" charset="0"/>
                        <a:cs typeface="Times New Roman" panose="02020603050405020304" pitchFamily="18" charset="0"/>
                      </a:endParaRPr>
                    </a:p>
                  </a:txBody>
                  <a:tcPr marL="68580" marR="68580" marT="0" marB="0">
                    <a:solidFill>
                      <a:schemeClr val="tx2">
                        <a:lumMod val="20000"/>
                        <a:lumOff val="80000"/>
                      </a:schemeClr>
                    </a:solidFill>
                  </a:tcPr>
                </a:tc>
                <a:tc>
                  <a:txBody>
                    <a:bodyPr/>
                    <a:lstStyle/>
                    <a:p>
                      <a:pPr marL="0" marR="0" algn="ctr">
                        <a:lnSpc>
                          <a:spcPct val="150000"/>
                        </a:lnSpc>
                        <a:spcBef>
                          <a:spcPts val="0"/>
                        </a:spcBef>
                        <a:spcAft>
                          <a:spcPts val="0"/>
                        </a:spcAft>
                      </a:pPr>
                      <a:r>
                        <a:rPr lang="en-US" sz="1800" dirty="0">
                          <a:effectLst/>
                          <a:latin typeface="+mn-lt"/>
                          <a:ea typeface="Calibri" panose="020F0502020204030204" pitchFamily="34" charset="0"/>
                          <a:cs typeface="Times New Roman" panose="02020603050405020304" pitchFamily="18" charset="0"/>
                        </a:rPr>
                        <a:t>.020</a:t>
                      </a:r>
                      <a:endParaRPr lang="en-US" sz="1800" dirty="0">
                        <a:effectLst/>
                        <a:latin typeface="+mn-lt"/>
                        <a:ea typeface="Times New Roman" panose="02020603050405020304" pitchFamily="18" charset="0"/>
                        <a:cs typeface="Times New Roman" panose="02020603050405020304" pitchFamily="18" charset="0"/>
                      </a:endParaRPr>
                    </a:p>
                  </a:txBody>
                  <a:tcPr marL="68580" marR="68580" marT="0" marB="0">
                    <a:solidFill>
                      <a:schemeClr val="tx2">
                        <a:lumMod val="20000"/>
                        <a:lumOff val="80000"/>
                      </a:schemeClr>
                    </a:solidFill>
                  </a:tcPr>
                </a:tc>
                <a:tc>
                  <a:txBody>
                    <a:bodyPr/>
                    <a:lstStyle/>
                    <a:p>
                      <a:pPr marL="0" marR="0" algn="ctr">
                        <a:lnSpc>
                          <a:spcPct val="150000"/>
                        </a:lnSpc>
                        <a:spcBef>
                          <a:spcPts val="0"/>
                        </a:spcBef>
                        <a:spcAft>
                          <a:spcPts val="0"/>
                        </a:spcAft>
                      </a:pPr>
                      <a:r>
                        <a:rPr lang="en-US" sz="1800">
                          <a:effectLst/>
                          <a:latin typeface="+mn-lt"/>
                          <a:ea typeface="Calibri" panose="020F0502020204030204" pitchFamily="34" charset="0"/>
                          <a:cs typeface="Times New Roman" panose="02020603050405020304" pitchFamily="18" charset="0"/>
                        </a:rPr>
                        <a:t>20.622</a:t>
                      </a:r>
                      <a:endParaRPr lang="en-US" sz="1800">
                        <a:effectLst/>
                        <a:latin typeface="+mn-lt"/>
                        <a:ea typeface="Times New Roman" panose="02020603050405020304" pitchFamily="18" charset="0"/>
                        <a:cs typeface="Times New Roman" panose="02020603050405020304" pitchFamily="18" charset="0"/>
                      </a:endParaRPr>
                    </a:p>
                  </a:txBody>
                  <a:tcPr marL="68580" marR="68580" marT="0" marB="0">
                    <a:solidFill>
                      <a:schemeClr val="tx2">
                        <a:lumMod val="20000"/>
                        <a:lumOff val="80000"/>
                      </a:schemeClr>
                    </a:solidFill>
                  </a:tcPr>
                </a:tc>
                <a:tc>
                  <a:txBody>
                    <a:bodyPr/>
                    <a:lstStyle/>
                    <a:p>
                      <a:pPr marL="0" marR="0" algn="ctr">
                        <a:lnSpc>
                          <a:spcPct val="150000"/>
                        </a:lnSpc>
                        <a:spcBef>
                          <a:spcPts val="0"/>
                        </a:spcBef>
                        <a:spcAft>
                          <a:spcPts val="0"/>
                        </a:spcAft>
                      </a:pPr>
                      <a:r>
                        <a:rPr lang="en-US" sz="1800" dirty="0">
                          <a:effectLst/>
                          <a:latin typeface="+mn-lt"/>
                          <a:ea typeface="Calibri" panose="020F0502020204030204" pitchFamily="34" charset="0"/>
                          <a:cs typeface="Times New Roman" panose="02020603050405020304" pitchFamily="18" charset="0"/>
                        </a:rPr>
                        <a:t>&lt; .001</a:t>
                      </a:r>
                      <a:endParaRPr lang="en-US" sz="1800" dirty="0">
                        <a:effectLst/>
                        <a:latin typeface="+mn-lt"/>
                        <a:ea typeface="Times New Roman" panose="02020603050405020304" pitchFamily="18" charset="0"/>
                        <a:cs typeface="Times New Roman" panose="02020603050405020304" pitchFamily="18" charset="0"/>
                      </a:endParaRPr>
                    </a:p>
                  </a:txBody>
                  <a:tcPr marL="68580" marR="68580" marT="0" marB="0">
                    <a:solidFill>
                      <a:schemeClr val="tx2">
                        <a:lumMod val="20000"/>
                        <a:lumOff val="80000"/>
                      </a:schemeClr>
                    </a:solidFill>
                  </a:tcPr>
                </a:tc>
                <a:extLst>
                  <a:ext uri="{0D108BD9-81ED-4DB2-BD59-A6C34878D82A}">
                    <a16:rowId xmlns:a16="http://schemas.microsoft.com/office/drawing/2014/main" val="2020824126"/>
                  </a:ext>
                </a:extLst>
              </a:tr>
              <a:tr h="431937">
                <a:tc>
                  <a:txBody>
                    <a:bodyPr/>
                    <a:lstStyle/>
                    <a:p>
                      <a:pPr algn="ctr"/>
                      <a:r>
                        <a:rPr lang="en-US" sz="1800" b="1" dirty="0">
                          <a:latin typeface="+mn-lt"/>
                        </a:rPr>
                        <a:t>COS</a:t>
                      </a:r>
                    </a:p>
                  </a:txBody>
                  <a:tcPr>
                    <a:solidFill>
                      <a:schemeClr val="bg1">
                        <a:lumMod val="95000"/>
                      </a:schemeClr>
                    </a:solidFill>
                  </a:tcPr>
                </a:tc>
                <a:tc>
                  <a:txBody>
                    <a:bodyPr/>
                    <a:lstStyle/>
                    <a:p>
                      <a:pPr marL="0" marR="0" algn="ctr">
                        <a:lnSpc>
                          <a:spcPct val="150000"/>
                        </a:lnSpc>
                        <a:spcBef>
                          <a:spcPts val="0"/>
                        </a:spcBef>
                        <a:spcAft>
                          <a:spcPts val="0"/>
                        </a:spcAft>
                      </a:pPr>
                      <a:r>
                        <a:rPr lang="en-US" sz="1800" dirty="0">
                          <a:effectLst/>
                          <a:latin typeface="+mn-lt"/>
                          <a:ea typeface="Calibri" panose="020F0502020204030204" pitchFamily="34" charset="0"/>
                          <a:cs typeface="Times New Roman" panose="02020603050405020304" pitchFamily="18" charset="0"/>
                        </a:rPr>
                        <a:t>.011</a:t>
                      </a:r>
                      <a:endParaRPr lang="en-US" sz="1800" dirty="0">
                        <a:effectLst/>
                        <a:latin typeface="+mn-lt"/>
                        <a:ea typeface="Times New Roman" panose="02020603050405020304" pitchFamily="18" charset="0"/>
                        <a:cs typeface="Times New Roman" panose="02020603050405020304" pitchFamily="18" charset="0"/>
                      </a:endParaRPr>
                    </a:p>
                  </a:txBody>
                  <a:tcPr marL="68580" marR="68580" marT="0" marB="0">
                    <a:solidFill>
                      <a:schemeClr val="bg1">
                        <a:lumMod val="95000"/>
                      </a:schemeClr>
                    </a:solidFill>
                  </a:tcPr>
                </a:tc>
                <a:tc>
                  <a:txBody>
                    <a:bodyPr/>
                    <a:lstStyle/>
                    <a:p>
                      <a:pPr marL="0" marR="0" algn="ctr">
                        <a:lnSpc>
                          <a:spcPct val="150000"/>
                        </a:lnSpc>
                        <a:spcBef>
                          <a:spcPts val="0"/>
                        </a:spcBef>
                        <a:spcAft>
                          <a:spcPts val="0"/>
                        </a:spcAft>
                      </a:pPr>
                      <a:r>
                        <a:rPr lang="en-US" sz="1800" dirty="0">
                          <a:effectLst/>
                          <a:latin typeface="+mn-lt"/>
                          <a:ea typeface="Calibri" panose="020F0502020204030204" pitchFamily="34" charset="0"/>
                          <a:cs typeface="Times New Roman" panose="02020603050405020304" pitchFamily="18" charset="0"/>
                        </a:rPr>
                        <a:t>.011</a:t>
                      </a:r>
                      <a:endParaRPr lang="en-US" sz="1800" dirty="0">
                        <a:effectLst/>
                        <a:latin typeface="+mn-lt"/>
                        <a:ea typeface="Times New Roman" panose="02020603050405020304" pitchFamily="18" charset="0"/>
                        <a:cs typeface="Times New Roman" panose="02020603050405020304" pitchFamily="18" charset="0"/>
                      </a:endParaRPr>
                    </a:p>
                  </a:txBody>
                  <a:tcPr marL="68580" marR="68580" marT="0" marB="0">
                    <a:solidFill>
                      <a:schemeClr val="bg1">
                        <a:lumMod val="95000"/>
                      </a:schemeClr>
                    </a:solidFill>
                  </a:tcPr>
                </a:tc>
                <a:tc>
                  <a:txBody>
                    <a:bodyPr/>
                    <a:lstStyle/>
                    <a:p>
                      <a:pPr marL="0" marR="0" algn="ctr">
                        <a:lnSpc>
                          <a:spcPct val="150000"/>
                        </a:lnSpc>
                        <a:spcBef>
                          <a:spcPts val="0"/>
                        </a:spcBef>
                        <a:spcAft>
                          <a:spcPts val="0"/>
                        </a:spcAft>
                      </a:pPr>
                      <a:r>
                        <a:rPr lang="en-US" sz="1800" dirty="0">
                          <a:effectLst/>
                          <a:latin typeface="+mn-lt"/>
                          <a:ea typeface="Calibri" panose="020F0502020204030204" pitchFamily="34" charset="0"/>
                          <a:cs typeface="Times New Roman" panose="02020603050405020304" pitchFamily="18" charset="0"/>
                        </a:rPr>
                        <a:t>1.054</a:t>
                      </a:r>
                      <a:endParaRPr lang="en-US" sz="1800" dirty="0">
                        <a:effectLst/>
                        <a:latin typeface="+mn-lt"/>
                        <a:ea typeface="Times New Roman" panose="02020603050405020304" pitchFamily="18" charset="0"/>
                        <a:cs typeface="Times New Roman" panose="02020603050405020304" pitchFamily="18" charset="0"/>
                      </a:endParaRPr>
                    </a:p>
                  </a:txBody>
                  <a:tcPr marL="68580" marR="68580" marT="0" marB="0">
                    <a:solidFill>
                      <a:schemeClr val="bg1">
                        <a:lumMod val="95000"/>
                      </a:schemeClr>
                    </a:solidFill>
                  </a:tcPr>
                </a:tc>
                <a:tc>
                  <a:txBody>
                    <a:bodyPr/>
                    <a:lstStyle/>
                    <a:p>
                      <a:pPr marL="0" marR="0" algn="ctr">
                        <a:lnSpc>
                          <a:spcPct val="150000"/>
                        </a:lnSpc>
                        <a:spcBef>
                          <a:spcPts val="0"/>
                        </a:spcBef>
                        <a:spcAft>
                          <a:spcPts val="0"/>
                        </a:spcAft>
                      </a:pPr>
                      <a:r>
                        <a:rPr lang="en-US" sz="1800" dirty="0">
                          <a:effectLst/>
                          <a:latin typeface="+mn-lt"/>
                          <a:ea typeface="Calibri" panose="020F0502020204030204" pitchFamily="34" charset="0"/>
                          <a:cs typeface="Times New Roman" panose="02020603050405020304" pitchFamily="18" charset="0"/>
                        </a:rPr>
                        <a:t>.293</a:t>
                      </a:r>
                      <a:endParaRPr lang="en-US" sz="1800" dirty="0">
                        <a:effectLst/>
                        <a:latin typeface="+mn-lt"/>
                        <a:ea typeface="Times New Roman" panose="02020603050405020304" pitchFamily="18" charset="0"/>
                        <a:cs typeface="Times New Roman" panose="02020603050405020304" pitchFamily="18" charset="0"/>
                      </a:endParaRPr>
                    </a:p>
                  </a:txBody>
                  <a:tcPr marL="68580" marR="68580" marT="0" marB="0">
                    <a:solidFill>
                      <a:schemeClr val="bg1">
                        <a:lumMod val="95000"/>
                      </a:schemeClr>
                    </a:solidFill>
                  </a:tcPr>
                </a:tc>
                <a:extLst>
                  <a:ext uri="{0D108BD9-81ED-4DB2-BD59-A6C34878D82A}">
                    <a16:rowId xmlns:a16="http://schemas.microsoft.com/office/drawing/2014/main" val="63078277"/>
                  </a:ext>
                </a:extLst>
              </a:tr>
              <a:tr h="431937">
                <a:tc>
                  <a:txBody>
                    <a:bodyPr/>
                    <a:lstStyle/>
                    <a:p>
                      <a:pPr algn="ctr"/>
                      <a:r>
                        <a:rPr lang="en-US" sz="1800" b="1" dirty="0">
                          <a:latin typeface="+mn-lt"/>
                        </a:rPr>
                        <a:t>LSA</a:t>
                      </a:r>
                    </a:p>
                  </a:txBody>
                  <a:tcPr>
                    <a:solidFill>
                      <a:schemeClr val="tx2">
                        <a:lumMod val="20000"/>
                        <a:lumOff val="80000"/>
                      </a:schemeClr>
                    </a:solidFill>
                  </a:tcPr>
                </a:tc>
                <a:tc>
                  <a:txBody>
                    <a:bodyPr/>
                    <a:lstStyle/>
                    <a:p>
                      <a:pPr marL="0" marR="0" algn="ctr">
                        <a:lnSpc>
                          <a:spcPct val="150000"/>
                        </a:lnSpc>
                        <a:spcBef>
                          <a:spcPts val="0"/>
                        </a:spcBef>
                        <a:spcAft>
                          <a:spcPts val="0"/>
                        </a:spcAft>
                      </a:pPr>
                      <a:r>
                        <a:rPr lang="en-US" sz="1800" dirty="0">
                          <a:effectLst/>
                          <a:latin typeface="+mn-lt"/>
                          <a:ea typeface="Calibri" panose="020F0502020204030204" pitchFamily="34" charset="0"/>
                          <a:cs typeface="Times New Roman" panose="02020603050405020304" pitchFamily="18" charset="0"/>
                        </a:rPr>
                        <a:t>.132</a:t>
                      </a:r>
                      <a:endParaRPr lang="en-US" sz="1800" dirty="0">
                        <a:effectLst/>
                        <a:latin typeface="+mn-lt"/>
                        <a:ea typeface="Times New Roman" panose="02020603050405020304" pitchFamily="18" charset="0"/>
                        <a:cs typeface="Times New Roman" panose="02020603050405020304" pitchFamily="18" charset="0"/>
                      </a:endParaRPr>
                    </a:p>
                  </a:txBody>
                  <a:tcPr marL="68580" marR="68580" marT="0" marB="0">
                    <a:solidFill>
                      <a:schemeClr val="tx2">
                        <a:lumMod val="20000"/>
                        <a:lumOff val="80000"/>
                      </a:schemeClr>
                    </a:solidFill>
                  </a:tcPr>
                </a:tc>
                <a:tc>
                  <a:txBody>
                    <a:bodyPr/>
                    <a:lstStyle/>
                    <a:p>
                      <a:pPr marL="0" marR="0" algn="ctr">
                        <a:lnSpc>
                          <a:spcPct val="150000"/>
                        </a:lnSpc>
                        <a:spcBef>
                          <a:spcPts val="0"/>
                        </a:spcBef>
                        <a:spcAft>
                          <a:spcPts val="0"/>
                        </a:spcAft>
                      </a:pPr>
                      <a:r>
                        <a:rPr lang="en-US" sz="1800" dirty="0">
                          <a:effectLst/>
                          <a:latin typeface="+mn-lt"/>
                          <a:ea typeface="Calibri" panose="020F0502020204030204" pitchFamily="34" charset="0"/>
                          <a:cs typeface="Times New Roman" panose="02020603050405020304" pitchFamily="18" charset="0"/>
                        </a:rPr>
                        <a:t>.018</a:t>
                      </a:r>
                      <a:endParaRPr lang="en-US" sz="1800" dirty="0">
                        <a:effectLst/>
                        <a:latin typeface="+mn-lt"/>
                        <a:ea typeface="Times New Roman" panose="02020603050405020304" pitchFamily="18" charset="0"/>
                        <a:cs typeface="Times New Roman" panose="02020603050405020304" pitchFamily="18" charset="0"/>
                      </a:endParaRPr>
                    </a:p>
                  </a:txBody>
                  <a:tcPr marL="68580" marR="68580" marT="0" marB="0">
                    <a:solidFill>
                      <a:schemeClr val="tx2">
                        <a:lumMod val="20000"/>
                        <a:lumOff val="80000"/>
                      </a:schemeClr>
                    </a:solidFill>
                  </a:tcPr>
                </a:tc>
                <a:tc>
                  <a:txBody>
                    <a:bodyPr/>
                    <a:lstStyle/>
                    <a:p>
                      <a:pPr marL="0" marR="0" algn="ctr">
                        <a:lnSpc>
                          <a:spcPct val="150000"/>
                        </a:lnSpc>
                        <a:spcBef>
                          <a:spcPts val="0"/>
                        </a:spcBef>
                        <a:spcAft>
                          <a:spcPts val="0"/>
                        </a:spcAft>
                      </a:pPr>
                      <a:r>
                        <a:rPr lang="en-US" sz="1800" dirty="0">
                          <a:effectLst/>
                          <a:latin typeface="+mn-lt"/>
                          <a:ea typeface="Calibri" panose="020F0502020204030204" pitchFamily="34" charset="0"/>
                          <a:cs typeface="Times New Roman" panose="02020603050405020304" pitchFamily="18" charset="0"/>
                        </a:rPr>
                        <a:t>7.386</a:t>
                      </a:r>
                      <a:endParaRPr lang="en-US" sz="1800" dirty="0">
                        <a:effectLst/>
                        <a:latin typeface="+mn-lt"/>
                        <a:ea typeface="Times New Roman" panose="02020603050405020304" pitchFamily="18" charset="0"/>
                        <a:cs typeface="Times New Roman" panose="02020603050405020304" pitchFamily="18" charset="0"/>
                      </a:endParaRPr>
                    </a:p>
                  </a:txBody>
                  <a:tcPr marL="68580" marR="68580" marT="0" marB="0">
                    <a:solidFill>
                      <a:schemeClr val="tx2">
                        <a:lumMod val="20000"/>
                        <a:lumOff val="80000"/>
                      </a:schemeClr>
                    </a:solidFill>
                  </a:tcPr>
                </a:tc>
                <a:tc>
                  <a:txBody>
                    <a:bodyPr/>
                    <a:lstStyle/>
                    <a:p>
                      <a:pPr marL="0" marR="0" algn="ctr">
                        <a:lnSpc>
                          <a:spcPct val="150000"/>
                        </a:lnSpc>
                        <a:spcBef>
                          <a:spcPts val="0"/>
                        </a:spcBef>
                        <a:spcAft>
                          <a:spcPts val="0"/>
                        </a:spcAft>
                      </a:pPr>
                      <a:r>
                        <a:rPr lang="en-US" sz="1800" dirty="0">
                          <a:effectLst/>
                          <a:latin typeface="+mn-lt"/>
                          <a:ea typeface="Calibri" panose="020F0502020204030204" pitchFamily="34" charset="0"/>
                          <a:cs typeface="Times New Roman" panose="02020603050405020304" pitchFamily="18" charset="0"/>
                        </a:rPr>
                        <a:t>&lt; .001</a:t>
                      </a:r>
                      <a:endParaRPr lang="en-US" sz="1800" dirty="0">
                        <a:effectLst/>
                        <a:latin typeface="+mn-lt"/>
                        <a:ea typeface="Times New Roman" panose="02020603050405020304" pitchFamily="18" charset="0"/>
                        <a:cs typeface="Times New Roman" panose="02020603050405020304" pitchFamily="18" charset="0"/>
                      </a:endParaRPr>
                    </a:p>
                  </a:txBody>
                  <a:tcPr marL="68580" marR="68580" marT="0" marB="0">
                    <a:solidFill>
                      <a:schemeClr val="tx2">
                        <a:lumMod val="20000"/>
                        <a:lumOff val="80000"/>
                      </a:schemeClr>
                    </a:solidFill>
                  </a:tcPr>
                </a:tc>
                <a:extLst>
                  <a:ext uri="{0D108BD9-81ED-4DB2-BD59-A6C34878D82A}">
                    <a16:rowId xmlns:a16="http://schemas.microsoft.com/office/drawing/2014/main" val="3387426981"/>
                  </a:ext>
                </a:extLst>
              </a:tr>
            </a:tbl>
          </a:graphicData>
        </a:graphic>
      </p:graphicFrame>
      <p:graphicFrame>
        <p:nvGraphicFramePr>
          <p:cNvPr id="5" name="Table 4">
            <a:extLst>
              <a:ext uri="{FF2B5EF4-FFF2-40B4-BE49-F238E27FC236}">
                <a16:creationId xmlns:a16="http://schemas.microsoft.com/office/drawing/2014/main" id="{D5FA8EC1-0F32-4B4A-8BA2-CE4047DAB83C}"/>
              </a:ext>
            </a:extLst>
          </p:cNvPr>
          <p:cNvGraphicFramePr>
            <a:graphicFrameLocks noGrp="1"/>
          </p:cNvGraphicFramePr>
          <p:nvPr>
            <p:extLst>
              <p:ext uri="{D42A27DB-BD31-4B8C-83A1-F6EECF244321}">
                <p14:modId xmlns:p14="http://schemas.microsoft.com/office/powerpoint/2010/main" val="4288531467"/>
              </p:ext>
            </p:extLst>
          </p:nvPr>
        </p:nvGraphicFramePr>
        <p:xfrm>
          <a:off x="84541" y="3706301"/>
          <a:ext cx="5768080" cy="1725629"/>
        </p:xfrm>
        <a:graphic>
          <a:graphicData uri="http://schemas.openxmlformats.org/drawingml/2006/table">
            <a:tbl>
              <a:tblPr firstRow="1" bandRow="1">
                <a:tableStyleId>{5C22544A-7EE6-4342-B048-85BDC9FD1C3A}</a:tableStyleId>
              </a:tblPr>
              <a:tblGrid>
                <a:gridCol w="1153616">
                  <a:extLst>
                    <a:ext uri="{9D8B030D-6E8A-4147-A177-3AD203B41FA5}">
                      <a16:colId xmlns:a16="http://schemas.microsoft.com/office/drawing/2014/main" val="3263831615"/>
                    </a:ext>
                  </a:extLst>
                </a:gridCol>
                <a:gridCol w="1153616">
                  <a:extLst>
                    <a:ext uri="{9D8B030D-6E8A-4147-A177-3AD203B41FA5}">
                      <a16:colId xmlns:a16="http://schemas.microsoft.com/office/drawing/2014/main" val="856007762"/>
                    </a:ext>
                  </a:extLst>
                </a:gridCol>
                <a:gridCol w="1153616">
                  <a:extLst>
                    <a:ext uri="{9D8B030D-6E8A-4147-A177-3AD203B41FA5}">
                      <a16:colId xmlns:a16="http://schemas.microsoft.com/office/drawing/2014/main" val="2159109262"/>
                    </a:ext>
                  </a:extLst>
                </a:gridCol>
                <a:gridCol w="1153616">
                  <a:extLst>
                    <a:ext uri="{9D8B030D-6E8A-4147-A177-3AD203B41FA5}">
                      <a16:colId xmlns:a16="http://schemas.microsoft.com/office/drawing/2014/main" val="3978553227"/>
                    </a:ext>
                  </a:extLst>
                </a:gridCol>
                <a:gridCol w="1153616">
                  <a:extLst>
                    <a:ext uri="{9D8B030D-6E8A-4147-A177-3AD203B41FA5}">
                      <a16:colId xmlns:a16="http://schemas.microsoft.com/office/drawing/2014/main" val="165992976"/>
                    </a:ext>
                  </a:extLst>
                </a:gridCol>
              </a:tblGrid>
              <a:tr h="409875">
                <a:tc>
                  <a:txBody>
                    <a:bodyPr/>
                    <a:lstStyle/>
                    <a:p>
                      <a:pPr algn="ctr"/>
                      <a:r>
                        <a:rPr lang="en-US" sz="1800" dirty="0">
                          <a:solidFill>
                            <a:schemeClr val="tx1"/>
                          </a:solidFill>
                        </a:rPr>
                        <a:t>IV</a:t>
                      </a:r>
                    </a:p>
                  </a:txBody>
                  <a:tcPr>
                    <a:solidFill>
                      <a:schemeClr val="bg1">
                        <a:lumMod val="95000"/>
                      </a:schemeClr>
                    </a:solidFill>
                  </a:tcPr>
                </a:tc>
                <a:tc>
                  <a:txBody>
                    <a:bodyPr/>
                    <a:lstStyle/>
                    <a:p>
                      <a:pPr algn="ctr"/>
                      <a:r>
                        <a:rPr lang="en-US" sz="1800" i="1" dirty="0">
                          <a:solidFill>
                            <a:schemeClr val="tx1"/>
                          </a:solidFill>
                        </a:rPr>
                        <a:t>b</a:t>
                      </a:r>
                    </a:p>
                  </a:txBody>
                  <a:tcPr>
                    <a:solidFill>
                      <a:schemeClr val="bg1">
                        <a:lumMod val="95000"/>
                      </a:schemeClr>
                    </a:solidFill>
                  </a:tcPr>
                </a:tc>
                <a:tc>
                  <a:txBody>
                    <a:bodyPr/>
                    <a:lstStyle/>
                    <a:p>
                      <a:pPr algn="ctr"/>
                      <a:r>
                        <a:rPr lang="en-US" sz="1800" dirty="0">
                          <a:solidFill>
                            <a:schemeClr val="tx1"/>
                          </a:solidFill>
                        </a:rPr>
                        <a:t>Std. Error</a:t>
                      </a:r>
                    </a:p>
                  </a:txBody>
                  <a:tcPr>
                    <a:solidFill>
                      <a:schemeClr val="bg1">
                        <a:lumMod val="95000"/>
                      </a:schemeClr>
                    </a:solidFill>
                  </a:tcPr>
                </a:tc>
                <a:tc>
                  <a:txBody>
                    <a:bodyPr/>
                    <a:lstStyle/>
                    <a:p>
                      <a:pPr algn="ctr"/>
                      <a:r>
                        <a:rPr lang="en-US" sz="1800" i="1" dirty="0">
                          <a:solidFill>
                            <a:schemeClr val="tx1"/>
                          </a:solidFill>
                        </a:rPr>
                        <a:t>t</a:t>
                      </a:r>
                    </a:p>
                  </a:txBody>
                  <a:tcPr>
                    <a:solidFill>
                      <a:schemeClr val="bg1">
                        <a:lumMod val="95000"/>
                      </a:schemeClr>
                    </a:solidFill>
                  </a:tcPr>
                </a:tc>
                <a:tc>
                  <a:txBody>
                    <a:bodyPr/>
                    <a:lstStyle/>
                    <a:p>
                      <a:pPr algn="ctr"/>
                      <a:r>
                        <a:rPr lang="en-US" sz="1800" i="1" dirty="0">
                          <a:solidFill>
                            <a:schemeClr val="tx1"/>
                          </a:solidFill>
                        </a:rPr>
                        <a:t>p</a:t>
                      </a:r>
                    </a:p>
                  </a:txBody>
                  <a:tcPr>
                    <a:solidFill>
                      <a:schemeClr val="bg1">
                        <a:lumMod val="95000"/>
                      </a:schemeClr>
                    </a:solidFill>
                  </a:tcPr>
                </a:tc>
                <a:extLst>
                  <a:ext uri="{0D108BD9-81ED-4DB2-BD59-A6C34878D82A}">
                    <a16:rowId xmlns:a16="http://schemas.microsoft.com/office/drawing/2014/main" val="276866632"/>
                  </a:ext>
                </a:extLst>
              </a:tr>
              <a:tr h="441694">
                <a:tc>
                  <a:txBody>
                    <a:bodyPr/>
                    <a:lstStyle/>
                    <a:p>
                      <a:pPr algn="ctr"/>
                      <a:r>
                        <a:rPr lang="en-US" sz="1800" b="1" dirty="0">
                          <a:solidFill>
                            <a:schemeClr val="tx1"/>
                          </a:solidFill>
                        </a:rPr>
                        <a:t>FSG</a:t>
                      </a:r>
                    </a:p>
                  </a:txBody>
                  <a:tcPr>
                    <a:solidFill>
                      <a:schemeClr val="tx2">
                        <a:lumMod val="20000"/>
                        <a:lumOff val="80000"/>
                      </a:schemeClr>
                    </a:solidFill>
                  </a:tcPr>
                </a:tc>
                <a:tc>
                  <a:txBody>
                    <a:bodyPr/>
                    <a:lstStyle/>
                    <a:p>
                      <a:pPr marL="0" marR="0" algn="ctr">
                        <a:lnSpc>
                          <a:spcPct val="150000"/>
                        </a:lnSpc>
                        <a:spcBef>
                          <a:spcPts val="0"/>
                        </a:spcBef>
                        <a:spcAft>
                          <a:spcPts val="0"/>
                        </a:spcAft>
                      </a:pPr>
                      <a:r>
                        <a:rPr lang="en-US" sz="1800" dirty="0">
                          <a:effectLst/>
                          <a:latin typeface="+mn-lt"/>
                          <a:ea typeface="Calibri" panose="020F0502020204030204" pitchFamily="34" charset="0"/>
                          <a:cs typeface="Times New Roman" panose="02020603050405020304" pitchFamily="18" charset="0"/>
                        </a:rPr>
                        <a:t>.633</a:t>
                      </a:r>
                      <a:endParaRPr lang="en-US" sz="1800" dirty="0">
                        <a:effectLst/>
                        <a:latin typeface="+mn-lt"/>
                        <a:ea typeface="Times New Roman" panose="02020603050405020304" pitchFamily="18" charset="0"/>
                        <a:cs typeface="Times New Roman" panose="02020603050405020304" pitchFamily="18" charset="0"/>
                      </a:endParaRPr>
                    </a:p>
                  </a:txBody>
                  <a:tcPr marL="68580" marR="68580" marT="0" marB="0">
                    <a:solidFill>
                      <a:schemeClr val="tx2">
                        <a:lumMod val="20000"/>
                        <a:lumOff val="80000"/>
                      </a:schemeClr>
                    </a:solidFill>
                  </a:tcPr>
                </a:tc>
                <a:tc>
                  <a:txBody>
                    <a:bodyPr/>
                    <a:lstStyle/>
                    <a:p>
                      <a:pPr marL="0" marR="0" algn="ctr">
                        <a:lnSpc>
                          <a:spcPct val="150000"/>
                        </a:lnSpc>
                        <a:spcBef>
                          <a:spcPts val="0"/>
                        </a:spcBef>
                        <a:spcAft>
                          <a:spcPts val="0"/>
                        </a:spcAft>
                      </a:pPr>
                      <a:r>
                        <a:rPr lang="en-US" sz="1800" dirty="0">
                          <a:effectLst/>
                          <a:latin typeface="+mn-lt"/>
                          <a:ea typeface="Calibri" panose="020F0502020204030204" pitchFamily="34" charset="0"/>
                          <a:cs typeface="Times New Roman" panose="02020603050405020304" pitchFamily="18" charset="0"/>
                        </a:rPr>
                        <a:t>.099</a:t>
                      </a:r>
                      <a:endParaRPr lang="en-US" sz="1800" dirty="0">
                        <a:effectLst/>
                        <a:latin typeface="+mn-lt"/>
                        <a:ea typeface="Times New Roman" panose="02020603050405020304" pitchFamily="18" charset="0"/>
                        <a:cs typeface="Times New Roman" panose="02020603050405020304" pitchFamily="18" charset="0"/>
                      </a:endParaRPr>
                    </a:p>
                  </a:txBody>
                  <a:tcPr marL="68580" marR="68580" marT="0" marB="0">
                    <a:solidFill>
                      <a:schemeClr val="tx2">
                        <a:lumMod val="20000"/>
                        <a:lumOff val="80000"/>
                      </a:schemeClr>
                    </a:solidFill>
                  </a:tcPr>
                </a:tc>
                <a:tc>
                  <a:txBody>
                    <a:bodyPr/>
                    <a:lstStyle/>
                    <a:p>
                      <a:pPr marL="0" marR="0" algn="ctr">
                        <a:lnSpc>
                          <a:spcPct val="150000"/>
                        </a:lnSpc>
                        <a:spcBef>
                          <a:spcPts val="0"/>
                        </a:spcBef>
                        <a:spcAft>
                          <a:spcPts val="0"/>
                        </a:spcAft>
                      </a:pPr>
                      <a:r>
                        <a:rPr lang="en-US" sz="1800">
                          <a:effectLst/>
                          <a:latin typeface="+mn-lt"/>
                          <a:ea typeface="Calibri" panose="020F0502020204030204" pitchFamily="34" charset="0"/>
                          <a:cs typeface="Times New Roman" panose="02020603050405020304" pitchFamily="18" charset="0"/>
                        </a:rPr>
                        <a:t>6.421</a:t>
                      </a:r>
                      <a:endParaRPr lang="en-US" sz="1800">
                        <a:effectLst/>
                        <a:latin typeface="+mn-lt"/>
                        <a:ea typeface="Times New Roman" panose="02020603050405020304" pitchFamily="18" charset="0"/>
                        <a:cs typeface="Times New Roman" panose="02020603050405020304" pitchFamily="18" charset="0"/>
                      </a:endParaRPr>
                    </a:p>
                  </a:txBody>
                  <a:tcPr marL="68580" marR="68580" marT="0" marB="0">
                    <a:solidFill>
                      <a:schemeClr val="tx2">
                        <a:lumMod val="20000"/>
                        <a:lumOff val="80000"/>
                      </a:schemeClr>
                    </a:solidFill>
                  </a:tcPr>
                </a:tc>
                <a:tc>
                  <a:txBody>
                    <a:bodyPr/>
                    <a:lstStyle/>
                    <a:p>
                      <a:pPr marL="0" marR="0" algn="ctr">
                        <a:lnSpc>
                          <a:spcPct val="150000"/>
                        </a:lnSpc>
                        <a:spcBef>
                          <a:spcPts val="0"/>
                        </a:spcBef>
                        <a:spcAft>
                          <a:spcPts val="0"/>
                        </a:spcAft>
                      </a:pPr>
                      <a:r>
                        <a:rPr lang="en-US" sz="1800" dirty="0">
                          <a:effectLst/>
                          <a:latin typeface="+mn-lt"/>
                          <a:ea typeface="Calibri" panose="020F0502020204030204" pitchFamily="34" charset="0"/>
                          <a:cs typeface="Times New Roman" panose="02020603050405020304" pitchFamily="18" charset="0"/>
                        </a:rPr>
                        <a:t>&lt; .001</a:t>
                      </a:r>
                      <a:endParaRPr lang="en-US" sz="1800" dirty="0">
                        <a:effectLst/>
                        <a:latin typeface="+mn-lt"/>
                        <a:ea typeface="Times New Roman" panose="02020603050405020304" pitchFamily="18" charset="0"/>
                        <a:cs typeface="Times New Roman" panose="02020603050405020304" pitchFamily="18" charset="0"/>
                      </a:endParaRPr>
                    </a:p>
                  </a:txBody>
                  <a:tcPr marL="68580" marR="68580" marT="0" marB="0">
                    <a:solidFill>
                      <a:schemeClr val="tx2">
                        <a:lumMod val="20000"/>
                        <a:lumOff val="80000"/>
                      </a:schemeClr>
                    </a:solidFill>
                  </a:tcPr>
                </a:tc>
                <a:extLst>
                  <a:ext uri="{0D108BD9-81ED-4DB2-BD59-A6C34878D82A}">
                    <a16:rowId xmlns:a16="http://schemas.microsoft.com/office/drawing/2014/main" val="2020824126"/>
                  </a:ext>
                </a:extLst>
              </a:tr>
              <a:tr h="417125">
                <a:tc>
                  <a:txBody>
                    <a:bodyPr/>
                    <a:lstStyle/>
                    <a:p>
                      <a:pPr algn="ctr"/>
                      <a:r>
                        <a:rPr lang="en-US" sz="1800" b="1" dirty="0"/>
                        <a:t>COS</a:t>
                      </a:r>
                    </a:p>
                  </a:txBody>
                  <a:tcPr>
                    <a:solidFill>
                      <a:schemeClr val="bg1">
                        <a:lumMod val="95000"/>
                      </a:schemeClr>
                    </a:solidFill>
                  </a:tcPr>
                </a:tc>
                <a:tc>
                  <a:txBody>
                    <a:bodyPr/>
                    <a:lstStyle/>
                    <a:p>
                      <a:pPr marL="0" marR="0" algn="ctr">
                        <a:lnSpc>
                          <a:spcPct val="150000"/>
                        </a:lnSpc>
                        <a:spcBef>
                          <a:spcPts val="0"/>
                        </a:spcBef>
                        <a:spcAft>
                          <a:spcPts val="0"/>
                        </a:spcAft>
                      </a:pPr>
                      <a:r>
                        <a:rPr lang="en-US" sz="1800" dirty="0">
                          <a:effectLst/>
                          <a:latin typeface="+mn-lt"/>
                          <a:ea typeface="Calibri" panose="020F0502020204030204" pitchFamily="34" charset="0"/>
                          <a:cs typeface="Times New Roman" panose="02020603050405020304" pitchFamily="18" charset="0"/>
                        </a:rPr>
                        <a:t>.</a:t>
                      </a:r>
                      <a:r>
                        <a:rPr lang="en-US" sz="1800" kern="1200" dirty="0">
                          <a:solidFill>
                            <a:schemeClr val="dk1"/>
                          </a:solidFill>
                          <a:effectLst/>
                          <a:latin typeface="+mn-lt"/>
                          <a:ea typeface="Calibri" panose="020F0502020204030204" pitchFamily="34" charset="0"/>
                          <a:cs typeface="Times New Roman" panose="02020603050405020304" pitchFamily="18" charset="0"/>
                        </a:rPr>
                        <a:t>633</a:t>
                      </a:r>
                      <a:endParaRPr lang="en-US" sz="1800" kern="1200" dirty="0">
                        <a:solidFill>
                          <a:schemeClr val="dk1"/>
                        </a:solidFill>
                        <a:effectLst/>
                        <a:latin typeface="+mn-lt"/>
                        <a:ea typeface="Times New Roman" panose="02020603050405020304" pitchFamily="18" charset="0"/>
                        <a:cs typeface="Times New Roman" panose="02020603050405020304" pitchFamily="18" charset="0"/>
                      </a:endParaRPr>
                    </a:p>
                  </a:txBody>
                  <a:tcPr marL="68580" marR="68580" marT="0" marB="0">
                    <a:solidFill>
                      <a:schemeClr val="bg1">
                        <a:lumMod val="95000"/>
                      </a:schemeClr>
                    </a:solidFill>
                  </a:tcPr>
                </a:tc>
                <a:tc>
                  <a:txBody>
                    <a:bodyPr/>
                    <a:lstStyle/>
                    <a:p>
                      <a:pPr marL="0" marR="0" algn="ctr">
                        <a:lnSpc>
                          <a:spcPct val="150000"/>
                        </a:lnSpc>
                        <a:spcBef>
                          <a:spcPts val="0"/>
                        </a:spcBef>
                        <a:spcAft>
                          <a:spcPts val="0"/>
                        </a:spcAft>
                      </a:pPr>
                      <a:r>
                        <a:rPr lang="en-US" sz="1800" dirty="0">
                          <a:effectLst/>
                          <a:latin typeface="+mn-lt"/>
                          <a:ea typeface="Calibri" panose="020F0502020204030204" pitchFamily="34" charset="0"/>
                          <a:cs typeface="Times New Roman" panose="02020603050405020304" pitchFamily="18" charset="0"/>
                        </a:rPr>
                        <a:t>.099</a:t>
                      </a:r>
                      <a:endParaRPr lang="en-US" sz="1800" dirty="0">
                        <a:effectLst/>
                        <a:latin typeface="+mn-lt"/>
                        <a:ea typeface="Times New Roman" panose="02020603050405020304" pitchFamily="18" charset="0"/>
                        <a:cs typeface="Times New Roman" panose="02020603050405020304" pitchFamily="18" charset="0"/>
                      </a:endParaRPr>
                    </a:p>
                  </a:txBody>
                  <a:tcPr marL="68580" marR="68580" marT="0" marB="0">
                    <a:solidFill>
                      <a:schemeClr val="bg1">
                        <a:lumMod val="95000"/>
                      </a:schemeClr>
                    </a:solidFill>
                  </a:tcPr>
                </a:tc>
                <a:tc>
                  <a:txBody>
                    <a:bodyPr/>
                    <a:lstStyle/>
                    <a:p>
                      <a:pPr marL="0" marR="0" algn="ctr">
                        <a:lnSpc>
                          <a:spcPct val="150000"/>
                        </a:lnSpc>
                        <a:spcBef>
                          <a:spcPts val="0"/>
                        </a:spcBef>
                        <a:spcAft>
                          <a:spcPts val="0"/>
                        </a:spcAft>
                      </a:pPr>
                      <a:r>
                        <a:rPr lang="en-US" sz="1800" dirty="0">
                          <a:effectLst/>
                          <a:latin typeface="+mn-lt"/>
                          <a:ea typeface="Calibri" panose="020F0502020204030204" pitchFamily="34" charset="0"/>
                          <a:cs typeface="Times New Roman" panose="02020603050405020304" pitchFamily="18" charset="0"/>
                        </a:rPr>
                        <a:t>6.421</a:t>
                      </a:r>
                      <a:endParaRPr lang="en-US" sz="1800" dirty="0">
                        <a:effectLst/>
                        <a:latin typeface="+mn-lt"/>
                        <a:ea typeface="Times New Roman" panose="02020603050405020304" pitchFamily="18" charset="0"/>
                        <a:cs typeface="Times New Roman" panose="02020603050405020304" pitchFamily="18" charset="0"/>
                      </a:endParaRPr>
                    </a:p>
                  </a:txBody>
                  <a:tcPr marL="68580" marR="68580" marT="0" marB="0">
                    <a:solidFill>
                      <a:schemeClr val="bg1">
                        <a:lumMod val="95000"/>
                      </a:schemeClr>
                    </a:solidFill>
                  </a:tcPr>
                </a:tc>
                <a:tc>
                  <a:txBody>
                    <a:bodyPr/>
                    <a:lstStyle/>
                    <a:p>
                      <a:pPr marL="0" marR="0" algn="ctr">
                        <a:lnSpc>
                          <a:spcPct val="150000"/>
                        </a:lnSpc>
                        <a:spcBef>
                          <a:spcPts val="0"/>
                        </a:spcBef>
                        <a:spcAft>
                          <a:spcPts val="0"/>
                        </a:spcAft>
                      </a:pPr>
                      <a:r>
                        <a:rPr lang="en-US" sz="1800" dirty="0">
                          <a:effectLst/>
                          <a:latin typeface="+mn-lt"/>
                          <a:ea typeface="Calibri" panose="020F0502020204030204" pitchFamily="34" charset="0"/>
                          <a:cs typeface="Times New Roman" panose="02020603050405020304" pitchFamily="18" charset="0"/>
                        </a:rPr>
                        <a:t>&lt; .001</a:t>
                      </a:r>
                      <a:endParaRPr lang="en-US" sz="1800" dirty="0">
                        <a:effectLst/>
                        <a:latin typeface="+mn-lt"/>
                        <a:ea typeface="Times New Roman" panose="02020603050405020304" pitchFamily="18" charset="0"/>
                        <a:cs typeface="Times New Roman" panose="02020603050405020304" pitchFamily="18" charset="0"/>
                      </a:endParaRPr>
                    </a:p>
                  </a:txBody>
                  <a:tcPr marL="68580" marR="68580" marT="0" marB="0">
                    <a:solidFill>
                      <a:schemeClr val="bg1">
                        <a:lumMod val="95000"/>
                      </a:schemeClr>
                    </a:solidFill>
                  </a:tcPr>
                </a:tc>
                <a:extLst>
                  <a:ext uri="{0D108BD9-81ED-4DB2-BD59-A6C34878D82A}">
                    <a16:rowId xmlns:a16="http://schemas.microsoft.com/office/drawing/2014/main" val="63078277"/>
                  </a:ext>
                </a:extLst>
              </a:tr>
              <a:tr h="456935">
                <a:tc>
                  <a:txBody>
                    <a:bodyPr/>
                    <a:lstStyle/>
                    <a:p>
                      <a:pPr algn="ctr"/>
                      <a:r>
                        <a:rPr lang="en-US" sz="1800" b="1" dirty="0"/>
                        <a:t>LSA</a:t>
                      </a:r>
                    </a:p>
                  </a:txBody>
                  <a:tcPr>
                    <a:solidFill>
                      <a:schemeClr val="tx2">
                        <a:lumMod val="20000"/>
                        <a:lumOff val="80000"/>
                      </a:schemeClr>
                    </a:solidFill>
                  </a:tcPr>
                </a:tc>
                <a:tc>
                  <a:txBody>
                    <a:bodyPr/>
                    <a:lstStyle/>
                    <a:p>
                      <a:pPr marL="0" marR="0" algn="ctr">
                        <a:lnSpc>
                          <a:spcPct val="150000"/>
                        </a:lnSpc>
                        <a:spcBef>
                          <a:spcPts val="0"/>
                        </a:spcBef>
                        <a:spcAft>
                          <a:spcPts val="0"/>
                        </a:spcAft>
                      </a:pPr>
                      <a:r>
                        <a:rPr lang="en-US" sz="1800" dirty="0">
                          <a:effectLst/>
                          <a:latin typeface="+mn-lt"/>
                          <a:ea typeface="Calibri" panose="020F0502020204030204" pitchFamily="34" charset="0"/>
                          <a:cs typeface="Times New Roman" panose="02020603050405020304" pitchFamily="18" charset="0"/>
                        </a:rPr>
                        <a:t>.681</a:t>
                      </a:r>
                      <a:endParaRPr lang="en-US" sz="1800" dirty="0">
                        <a:effectLst/>
                        <a:latin typeface="+mn-lt"/>
                        <a:ea typeface="Times New Roman" panose="02020603050405020304" pitchFamily="18" charset="0"/>
                        <a:cs typeface="Times New Roman" panose="02020603050405020304" pitchFamily="18" charset="0"/>
                      </a:endParaRPr>
                    </a:p>
                  </a:txBody>
                  <a:tcPr marL="68580" marR="68580" marT="0" marB="0">
                    <a:solidFill>
                      <a:schemeClr val="tx2">
                        <a:lumMod val="20000"/>
                        <a:lumOff val="80000"/>
                      </a:schemeClr>
                    </a:solidFill>
                  </a:tcPr>
                </a:tc>
                <a:tc>
                  <a:txBody>
                    <a:bodyPr/>
                    <a:lstStyle/>
                    <a:p>
                      <a:pPr marL="0" marR="0" algn="ctr">
                        <a:lnSpc>
                          <a:spcPct val="150000"/>
                        </a:lnSpc>
                        <a:spcBef>
                          <a:spcPts val="0"/>
                        </a:spcBef>
                        <a:spcAft>
                          <a:spcPts val="0"/>
                        </a:spcAft>
                      </a:pPr>
                      <a:r>
                        <a:rPr lang="en-US" sz="1800" dirty="0">
                          <a:effectLst/>
                          <a:latin typeface="+mn-lt"/>
                          <a:ea typeface="Calibri" panose="020F0502020204030204" pitchFamily="34" charset="0"/>
                          <a:cs typeface="Times New Roman" panose="02020603050405020304" pitchFamily="18" charset="0"/>
                        </a:rPr>
                        <a:t>.163</a:t>
                      </a:r>
                      <a:endParaRPr lang="en-US" sz="1800" dirty="0">
                        <a:effectLst/>
                        <a:latin typeface="+mn-lt"/>
                        <a:ea typeface="Times New Roman" panose="02020603050405020304" pitchFamily="18" charset="0"/>
                        <a:cs typeface="Times New Roman" panose="02020603050405020304" pitchFamily="18" charset="0"/>
                      </a:endParaRPr>
                    </a:p>
                  </a:txBody>
                  <a:tcPr marL="68580" marR="68580" marT="0" marB="0">
                    <a:solidFill>
                      <a:schemeClr val="tx2">
                        <a:lumMod val="20000"/>
                        <a:lumOff val="80000"/>
                      </a:schemeClr>
                    </a:solidFill>
                  </a:tcPr>
                </a:tc>
                <a:tc>
                  <a:txBody>
                    <a:bodyPr/>
                    <a:lstStyle/>
                    <a:p>
                      <a:pPr marL="0" marR="0" algn="ctr">
                        <a:lnSpc>
                          <a:spcPct val="150000"/>
                        </a:lnSpc>
                        <a:spcBef>
                          <a:spcPts val="0"/>
                        </a:spcBef>
                        <a:spcAft>
                          <a:spcPts val="0"/>
                        </a:spcAft>
                      </a:pPr>
                      <a:r>
                        <a:rPr lang="en-US" sz="1800" dirty="0">
                          <a:effectLst/>
                          <a:latin typeface="+mn-lt"/>
                          <a:ea typeface="Calibri" panose="020F0502020204030204" pitchFamily="34" charset="0"/>
                          <a:cs typeface="Times New Roman" panose="02020603050405020304" pitchFamily="18" charset="0"/>
                        </a:rPr>
                        <a:t>4.180</a:t>
                      </a:r>
                      <a:endParaRPr lang="en-US" sz="1800" dirty="0">
                        <a:effectLst/>
                        <a:latin typeface="+mn-lt"/>
                        <a:ea typeface="Times New Roman" panose="02020603050405020304" pitchFamily="18" charset="0"/>
                        <a:cs typeface="Times New Roman" panose="02020603050405020304" pitchFamily="18" charset="0"/>
                      </a:endParaRPr>
                    </a:p>
                  </a:txBody>
                  <a:tcPr marL="68580" marR="68580" marT="0" marB="0">
                    <a:solidFill>
                      <a:schemeClr val="tx2">
                        <a:lumMod val="20000"/>
                        <a:lumOff val="80000"/>
                      </a:schemeClr>
                    </a:solidFill>
                  </a:tcPr>
                </a:tc>
                <a:tc>
                  <a:txBody>
                    <a:bodyPr/>
                    <a:lstStyle/>
                    <a:p>
                      <a:pPr marL="0" marR="0" algn="ctr">
                        <a:lnSpc>
                          <a:spcPct val="150000"/>
                        </a:lnSpc>
                        <a:spcBef>
                          <a:spcPts val="0"/>
                        </a:spcBef>
                        <a:spcAft>
                          <a:spcPts val="0"/>
                        </a:spcAft>
                      </a:pPr>
                      <a:r>
                        <a:rPr lang="en-US" sz="1800" dirty="0">
                          <a:effectLst/>
                          <a:latin typeface="+mn-lt"/>
                          <a:ea typeface="Calibri" panose="020F0502020204030204" pitchFamily="34" charset="0"/>
                          <a:cs typeface="Times New Roman" panose="02020603050405020304" pitchFamily="18" charset="0"/>
                        </a:rPr>
                        <a:t>&lt; .001</a:t>
                      </a:r>
                      <a:endParaRPr lang="en-US" sz="1800" dirty="0">
                        <a:effectLst/>
                        <a:latin typeface="+mn-lt"/>
                        <a:ea typeface="Times New Roman" panose="02020603050405020304" pitchFamily="18" charset="0"/>
                        <a:cs typeface="Times New Roman" panose="02020603050405020304" pitchFamily="18" charset="0"/>
                      </a:endParaRPr>
                    </a:p>
                  </a:txBody>
                  <a:tcPr marL="68580" marR="68580" marT="0" marB="0">
                    <a:solidFill>
                      <a:schemeClr val="tx2">
                        <a:lumMod val="20000"/>
                        <a:lumOff val="80000"/>
                      </a:schemeClr>
                    </a:solidFill>
                  </a:tcPr>
                </a:tc>
                <a:extLst>
                  <a:ext uri="{0D108BD9-81ED-4DB2-BD59-A6C34878D82A}">
                    <a16:rowId xmlns:a16="http://schemas.microsoft.com/office/drawing/2014/main" val="3387426981"/>
                  </a:ext>
                </a:extLst>
              </a:tr>
            </a:tbl>
          </a:graphicData>
        </a:graphic>
      </p:graphicFrame>
      <p:sp>
        <p:nvSpPr>
          <p:cNvPr id="7" name="TextBox 6">
            <a:extLst>
              <a:ext uri="{FF2B5EF4-FFF2-40B4-BE49-F238E27FC236}">
                <a16:creationId xmlns:a16="http://schemas.microsoft.com/office/drawing/2014/main" id="{B0E8EFCA-B2EB-4EA6-B1B7-D7ACC913CC9D}"/>
              </a:ext>
            </a:extLst>
          </p:cNvPr>
          <p:cNvSpPr txBox="1"/>
          <p:nvPr/>
        </p:nvSpPr>
        <p:spPr>
          <a:xfrm>
            <a:off x="888643" y="2972530"/>
            <a:ext cx="4159876" cy="461665"/>
          </a:xfrm>
          <a:prstGeom prst="rect">
            <a:avLst/>
          </a:prstGeom>
          <a:noFill/>
        </p:spPr>
        <p:txBody>
          <a:bodyPr wrap="square" rtlCol="0">
            <a:spAutoFit/>
          </a:bodyPr>
          <a:lstStyle/>
          <a:p>
            <a:pPr algn="ctr"/>
            <a:r>
              <a:rPr lang="en-US" sz="2400" b="1" dirty="0"/>
              <a:t>Judgments</a:t>
            </a:r>
            <a:endParaRPr lang="en-US" b="1" dirty="0"/>
          </a:p>
        </p:txBody>
      </p:sp>
      <p:sp>
        <p:nvSpPr>
          <p:cNvPr id="8" name="TextBox 7">
            <a:extLst>
              <a:ext uri="{FF2B5EF4-FFF2-40B4-BE49-F238E27FC236}">
                <a16:creationId xmlns:a16="http://schemas.microsoft.com/office/drawing/2014/main" id="{D0D2D2FC-344F-457B-B089-1CB2F9BAB274}"/>
              </a:ext>
            </a:extLst>
          </p:cNvPr>
          <p:cNvSpPr txBox="1"/>
          <p:nvPr/>
        </p:nvSpPr>
        <p:spPr>
          <a:xfrm>
            <a:off x="7228022" y="2972530"/>
            <a:ext cx="4159876" cy="461665"/>
          </a:xfrm>
          <a:prstGeom prst="rect">
            <a:avLst/>
          </a:prstGeom>
          <a:noFill/>
        </p:spPr>
        <p:txBody>
          <a:bodyPr wrap="square" rtlCol="0">
            <a:spAutoFit/>
          </a:bodyPr>
          <a:lstStyle/>
          <a:p>
            <a:pPr algn="ctr"/>
            <a:r>
              <a:rPr lang="en-US" sz="2400" b="1" dirty="0"/>
              <a:t>Recall</a:t>
            </a:r>
            <a:endParaRPr lang="en-US" b="1" dirty="0"/>
          </a:p>
        </p:txBody>
      </p:sp>
    </p:spTree>
    <p:extLst>
      <p:ext uri="{BB962C8B-B14F-4D97-AF65-F5344CB8AC3E}">
        <p14:creationId xmlns:p14="http://schemas.microsoft.com/office/powerpoint/2010/main" val="226706216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1F944-570D-4930-9333-49B597A53BB1}"/>
              </a:ext>
            </a:extLst>
          </p:cNvPr>
          <p:cNvSpPr>
            <a:spLocks noGrp="1"/>
          </p:cNvSpPr>
          <p:nvPr>
            <p:ph type="title"/>
          </p:nvPr>
        </p:nvSpPr>
        <p:spPr/>
        <p:txBody>
          <a:bodyPr/>
          <a:lstStyle/>
          <a:p>
            <a:r>
              <a:rPr lang="en-US" dirty="0"/>
              <a:t>Three-Way Interactions for Replication</a:t>
            </a:r>
          </a:p>
        </p:txBody>
      </p:sp>
      <p:graphicFrame>
        <p:nvGraphicFramePr>
          <p:cNvPr id="6" name="Content Placeholder 5">
            <a:extLst>
              <a:ext uri="{FF2B5EF4-FFF2-40B4-BE49-F238E27FC236}">
                <a16:creationId xmlns:a16="http://schemas.microsoft.com/office/drawing/2014/main" id="{4B88D74F-276D-4605-878F-4BF74C5488A2}"/>
              </a:ext>
            </a:extLst>
          </p:cNvPr>
          <p:cNvGraphicFramePr>
            <a:graphicFrameLocks noGrp="1"/>
          </p:cNvGraphicFramePr>
          <p:nvPr>
            <p:ph idx="1"/>
            <p:extLst>
              <p:ext uri="{D42A27DB-BD31-4B8C-83A1-F6EECF244321}">
                <p14:modId xmlns:p14="http://schemas.microsoft.com/office/powerpoint/2010/main" val="1538641046"/>
              </p:ext>
            </p:extLst>
          </p:nvPr>
        </p:nvGraphicFramePr>
        <p:xfrm>
          <a:off x="979714" y="3269705"/>
          <a:ext cx="9595960" cy="1929311"/>
        </p:xfrm>
        <a:graphic>
          <a:graphicData uri="http://schemas.openxmlformats.org/drawingml/2006/table">
            <a:tbl>
              <a:tblPr firstRow="1" bandRow="1">
                <a:tableStyleId>{00A15C55-8517-42AA-B614-E9B94910E393}</a:tableStyleId>
              </a:tblPr>
              <a:tblGrid>
                <a:gridCol w="1919192">
                  <a:extLst>
                    <a:ext uri="{9D8B030D-6E8A-4147-A177-3AD203B41FA5}">
                      <a16:colId xmlns:a16="http://schemas.microsoft.com/office/drawing/2014/main" val="3949998846"/>
                    </a:ext>
                  </a:extLst>
                </a:gridCol>
                <a:gridCol w="1919192">
                  <a:extLst>
                    <a:ext uri="{9D8B030D-6E8A-4147-A177-3AD203B41FA5}">
                      <a16:colId xmlns:a16="http://schemas.microsoft.com/office/drawing/2014/main" val="708150888"/>
                    </a:ext>
                  </a:extLst>
                </a:gridCol>
                <a:gridCol w="1919192">
                  <a:extLst>
                    <a:ext uri="{9D8B030D-6E8A-4147-A177-3AD203B41FA5}">
                      <a16:colId xmlns:a16="http://schemas.microsoft.com/office/drawing/2014/main" val="2308158106"/>
                    </a:ext>
                  </a:extLst>
                </a:gridCol>
                <a:gridCol w="1919192">
                  <a:extLst>
                    <a:ext uri="{9D8B030D-6E8A-4147-A177-3AD203B41FA5}">
                      <a16:colId xmlns:a16="http://schemas.microsoft.com/office/drawing/2014/main" val="4090476493"/>
                    </a:ext>
                  </a:extLst>
                </a:gridCol>
                <a:gridCol w="1919192">
                  <a:extLst>
                    <a:ext uri="{9D8B030D-6E8A-4147-A177-3AD203B41FA5}">
                      <a16:colId xmlns:a16="http://schemas.microsoft.com/office/drawing/2014/main" val="1733677217"/>
                    </a:ext>
                  </a:extLst>
                </a:gridCol>
              </a:tblGrid>
              <a:tr h="847897">
                <a:tc>
                  <a:txBody>
                    <a:bodyPr/>
                    <a:lstStyle/>
                    <a:p>
                      <a:pPr algn="ctr"/>
                      <a:r>
                        <a:rPr lang="en-US" sz="2400" dirty="0">
                          <a:solidFill>
                            <a:schemeClr val="tx1"/>
                          </a:solidFill>
                        </a:rPr>
                        <a:t>Task</a:t>
                      </a:r>
                    </a:p>
                  </a:txBody>
                  <a:tcPr>
                    <a:solidFill>
                      <a:schemeClr val="bg1">
                        <a:lumMod val="9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2400" i="1" dirty="0">
                          <a:solidFill>
                            <a:schemeClr val="tx1"/>
                          </a:solidFill>
                        </a:rPr>
                        <a:t>b</a:t>
                      </a:r>
                    </a:p>
                    <a:p>
                      <a:pPr algn="ctr"/>
                      <a:endParaRPr lang="en-US" sz="2400" dirty="0">
                        <a:solidFill>
                          <a:schemeClr val="tx1"/>
                        </a:solidFill>
                      </a:endParaRPr>
                    </a:p>
                  </a:txBody>
                  <a:tcPr>
                    <a:solidFill>
                      <a:schemeClr val="bg1">
                        <a:lumMod val="95000"/>
                      </a:schemeClr>
                    </a:solidFill>
                  </a:tcPr>
                </a:tc>
                <a:tc>
                  <a:txBody>
                    <a:bodyPr/>
                    <a:lstStyle/>
                    <a:p>
                      <a:pPr algn="ctr"/>
                      <a:r>
                        <a:rPr lang="en-US" sz="2400" dirty="0">
                          <a:solidFill>
                            <a:schemeClr val="tx1"/>
                          </a:solidFill>
                        </a:rPr>
                        <a:t>Standard Error</a:t>
                      </a:r>
                    </a:p>
                  </a:txBody>
                  <a:tcPr>
                    <a:solidFill>
                      <a:schemeClr val="bg1">
                        <a:lumMod val="95000"/>
                      </a:schemeClr>
                    </a:solidFill>
                  </a:tcPr>
                </a:tc>
                <a:tc>
                  <a:txBody>
                    <a:bodyPr/>
                    <a:lstStyle/>
                    <a:p>
                      <a:pPr algn="ctr"/>
                      <a:r>
                        <a:rPr lang="en-US" sz="2400" dirty="0">
                          <a:solidFill>
                            <a:schemeClr val="tx1"/>
                          </a:solidFill>
                        </a:rPr>
                        <a:t>Test Statistic</a:t>
                      </a:r>
                    </a:p>
                  </a:txBody>
                  <a:tcPr>
                    <a:solidFill>
                      <a:schemeClr val="bg1">
                        <a:lumMod val="95000"/>
                      </a:schemeClr>
                    </a:solidFill>
                  </a:tcPr>
                </a:tc>
                <a:tc>
                  <a:txBody>
                    <a:bodyPr/>
                    <a:lstStyle/>
                    <a:p>
                      <a:pPr algn="ctr"/>
                      <a:r>
                        <a:rPr lang="en-US" sz="2400" i="1" dirty="0">
                          <a:solidFill>
                            <a:schemeClr val="tx1"/>
                          </a:solidFill>
                        </a:rPr>
                        <a:t>p</a:t>
                      </a:r>
                    </a:p>
                  </a:txBody>
                  <a:tcPr>
                    <a:solidFill>
                      <a:schemeClr val="bg1">
                        <a:lumMod val="95000"/>
                      </a:schemeClr>
                    </a:solidFill>
                  </a:tcPr>
                </a:tc>
                <a:extLst>
                  <a:ext uri="{0D108BD9-81ED-4DB2-BD59-A6C34878D82A}">
                    <a16:rowId xmlns:a16="http://schemas.microsoft.com/office/drawing/2014/main" val="967144610"/>
                  </a:ext>
                </a:extLst>
              </a:tr>
              <a:tr h="540707">
                <a:tc>
                  <a:txBody>
                    <a:bodyPr/>
                    <a:lstStyle/>
                    <a:p>
                      <a:pPr algn="ctr"/>
                      <a:r>
                        <a:rPr lang="en-US" sz="2400" b="1" dirty="0"/>
                        <a:t>Recall</a:t>
                      </a:r>
                    </a:p>
                  </a:txBody>
                  <a:tcPr>
                    <a:solidFill>
                      <a:schemeClr val="tx2">
                        <a:lumMod val="20000"/>
                        <a:lumOff val="80000"/>
                      </a:schemeClr>
                    </a:solidFill>
                  </a:tcPr>
                </a:tc>
                <a:tc>
                  <a:txBody>
                    <a:bodyPr/>
                    <a:lstStyle/>
                    <a:p>
                      <a:pPr marL="0" marR="0" algn="ctr">
                        <a:lnSpc>
                          <a:spcPct val="150000"/>
                        </a:lnSpc>
                        <a:spcBef>
                          <a:spcPts val="0"/>
                        </a:spcBef>
                        <a:spcAft>
                          <a:spcPts val="0"/>
                        </a:spcAft>
                      </a:pPr>
                      <a:r>
                        <a:rPr lang="en-US" sz="2400" dirty="0">
                          <a:effectLst/>
                          <a:latin typeface="+mn-lt"/>
                          <a:ea typeface="Calibri" panose="020F0502020204030204" pitchFamily="34" charset="0"/>
                          <a:cs typeface="Times New Roman" panose="02020603050405020304" pitchFamily="18" charset="0"/>
                        </a:rPr>
                        <a:t>-22.464</a:t>
                      </a:r>
                      <a:endParaRPr lang="en-US" sz="2400" dirty="0">
                        <a:effectLst/>
                        <a:latin typeface="+mn-lt"/>
                        <a:ea typeface="Times New Roman" panose="02020603050405020304" pitchFamily="18" charset="0"/>
                        <a:cs typeface="Times New Roman" panose="02020603050405020304" pitchFamily="18" charset="0"/>
                      </a:endParaRPr>
                    </a:p>
                  </a:txBody>
                  <a:tcPr marL="68580" marR="68580" marT="0" marB="0">
                    <a:solidFill>
                      <a:schemeClr val="tx2">
                        <a:lumMod val="20000"/>
                        <a:lumOff val="80000"/>
                      </a:schemeClr>
                    </a:solidFill>
                  </a:tcPr>
                </a:tc>
                <a:tc>
                  <a:txBody>
                    <a:bodyPr/>
                    <a:lstStyle/>
                    <a:p>
                      <a:pPr marL="0" marR="0" algn="ctr">
                        <a:lnSpc>
                          <a:spcPct val="150000"/>
                        </a:lnSpc>
                        <a:spcBef>
                          <a:spcPts val="0"/>
                        </a:spcBef>
                        <a:spcAft>
                          <a:spcPts val="0"/>
                        </a:spcAft>
                      </a:pPr>
                      <a:r>
                        <a:rPr lang="en-US" sz="2400" dirty="0">
                          <a:effectLst/>
                          <a:latin typeface="+mn-lt"/>
                          <a:ea typeface="Calibri" panose="020F0502020204030204" pitchFamily="34" charset="0"/>
                          <a:cs typeface="Times New Roman" panose="02020603050405020304" pitchFamily="18" charset="0"/>
                        </a:rPr>
                        <a:t>3.671</a:t>
                      </a:r>
                      <a:endParaRPr lang="en-US" sz="2400" dirty="0">
                        <a:effectLst/>
                        <a:latin typeface="+mn-lt"/>
                        <a:ea typeface="Times New Roman" panose="02020603050405020304" pitchFamily="18" charset="0"/>
                        <a:cs typeface="Times New Roman" panose="02020603050405020304" pitchFamily="18" charset="0"/>
                      </a:endParaRPr>
                    </a:p>
                  </a:txBody>
                  <a:tcPr marL="68580" marR="68580" marT="0" marB="0">
                    <a:solidFill>
                      <a:schemeClr val="tx2">
                        <a:lumMod val="20000"/>
                        <a:lumOff val="80000"/>
                      </a:schemeClr>
                    </a:solidFill>
                  </a:tcPr>
                </a:tc>
                <a:tc>
                  <a:txBody>
                    <a:bodyPr/>
                    <a:lstStyle/>
                    <a:p>
                      <a:pPr marL="0" marR="0" algn="ctr">
                        <a:lnSpc>
                          <a:spcPct val="150000"/>
                        </a:lnSpc>
                        <a:spcBef>
                          <a:spcPts val="0"/>
                        </a:spcBef>
                        <a:spcAft>
                          <a:spcPts val="0"/>
                        </a:spcAft>
                      </a:pPr>
                      <a:r>
                        <a:rPr lang="en-US" sz="2400">
                          <a:effectLst/>
                          <a:latin typeface="+mn-lt"/>
                          <a:ea typeface="Calibri" panose="020F0502020204030204" pitchFamily="34" charset="0"/>
                          <a:cs typeface="Times New Roman" panose="02020603050405020304" pitchFamily="18" charset="0"/>
                        </a:rPr>
                        <a:t>-6.119</a:t>
                      </a:r>
                      <a:endParaRPr lang="en-US" sz="2400">
                        <a:effectLst/>
                        <a:latin typeface="+mn-lt"/>
                        <a:ea typeface="Times New Roman" panose="02020603050405020304" pitchFamily="18" charset="0"/>
                        <a:cs typeface="Times New Roman" panose="02020603050405020304" pitchFamily="18" charset="0"/>
                      </a:endParaRPr>
                    </a:p>
                  </a:txBody>
                  <a:tcPr marL="68580" marR="68580" marT="0" marB="0">
                    <a:solidFill>
                      <a:schemeClr val="tx2">
                        <a:lumMod val="20000"/>
                        <a:lumOff val="80000"/>
                      </a:schemeClr>
                    </a:solidFill>
                  </a:tcPr>
                </a:tc>
                <a:tc>
                  <a:txBody>
                    <a:bodyPr/>
                    <a:lstStyle/>
                    <a:p>
                      <a:pPr marL="0" marR="0" algn="ctr">
                        <a:lnSpc>
                          <a:spcPct val="150000"/>
                        </a:lnSpc>
                        <a:spcBef>
                          <a:spcPts val="0"/>
                        </a:spcBef>
                        <a:spcAft>
                          <a:spcPts val="0"/>
                        </a:spcAft>
                      </a:pPr>
                      <a:r>
                        <a:rPr lang="en-US" sz="2400" dirty="0">
                          <a:effectLst/>
                          <a:latin typeface="+mn-lt"/>
                          <a:ea typeface="Calibri" panose="020F0502020204030204" pitchFamily="34" charset="0"/>
                          <a:cs typeface="Times New Roman" panose="02020603050405020304" pitchFamily="18" charset="0"/>
                        </a:rPr>
                        <a:t>&lt; .001</a:t>
                      </a:r>
                      <a:endParaRPr lang="en-US" sz="2400" dirty="0">
                        <a:effectLst/>
                        <a:latin typeface="+mn-lt"/>
                        <a:ea typeface="Times New Roman" panose="02020603050405020304" pitchFamily="18" charset="0"/>
                        <a:cs typeface="Times New Roman" panose="02020603050405020304" pitchFamily="18" charset="0"/>
                      </a:endParaRPr>
                    </a:p>
                  </a:txBody>
                  <a:tcPr marL="68580" marR="68580" marT="0" marB="0">
                    <a:solidFill>
                      <a:schemeClr val="tx2">
                        <a:lumMod val="20000"/>
                        <a:lumOff val="80000"/>
                      </a:schemeClr>
                    </a:solidFill>
                  </a:tcPr>
                </a:tc>
                <a:extLst>
                  <a:ext uri="{0D108BD9-81ED-4DB2-BD59-A6C34878D82A}">
                    <a16:rowId xmlns:a16="http://schemas.microsoft.com/office/drawing/2014/main" val="2570973734"/>
                  </a:ext>
                </a:extLst>
              </a:tr>
              <a:tr h="540707">
                <a:tc>
                  <a:txBody>
                    <a:bodyPr/>
                    <a:lstStyle/>
                    <a:p>
                      <a:pPr algn="ctr"/>
                      <a:r>
                        <a:rPr lang="en-US" sz="2400" b="1" dirty="0"/>
                        <a:t>Judgment</a:t>
                      </a:r>
                    </a:p>
                  </a:txBody>
                  <a:tcPr>
                    <a:solidFill>
                      <a:schemeClr val="bg1">
                        <a:lumMod val="95000"/>
                      </a:schemeClr>
                    </a:solidFill>
                  </a:tcPr>
                </a:tc>
                <a:tc>
                  <a:txBody>
                    <a:bodyPr/>
                    <a:lstStyle/>
                    <a:p>
                      <a:pPr marL="0" marR="0" algn="ctr">
                        <a:lnSpc>
                          <a:spcPct val="150000"/>
                        </a:lnSpc>
                        <a:spcBef>
                          <a:spcPts val="0"/>
                        </a:spcBef>
                        <a:spcAft>
                          <a:spcPts val="0"/>
                        </a:spcAft>
                      </a:pPr>
                      <a:r>
                        <a:rPr lang="en-US" sz="2400" dirty="0">
                          <a:effectLst/>
                          <a:latin typeface="+mn-lt"/>
                          <a:ea typeface="Calibri" panose="020F0502020204030204" pitchFamily="34" charset="0"/>
                          <a:cs typeface="Times New Roman" panose="02020603050405020304" pitchFamily="18" charset="0"/>
                        </a:rPr>
                        <a:t>.193</a:t>
                      </a:r>
                      <a:endParaRPr lang="en-US" sz="2400" dirty="0">
                        <a:effectLst/>
                        <a:latin typeface="+mn-lt"/>
                        <a:ea typeface="Times New Roman" panose="02020603050405020304" pitchFamily="18" charset="0"/>
                        <a:cs typeface="Times New Roman" panose="02020603050405020304" pitchFamily="18" charset="0"/>
                      </a:endParaRPr>
                    </a:p>
                  </a:txBody>
                  <a:tcPr marL="68580" marR="68580" marT="0" marB="0">
                    <a:solidFill>
                      <a:schemeClr val="bg1">
                        <a:lumMod val="95000"/>
                      </a:schemeClr>
                    </a:solidFill>
                  </a:tcPr>
                </a:tc>
                <a:tc>
                  <a:txBody>
                    <a:bodyPr/>
                    <a:lstStyle/>
                    <a:p>
                      <a:pPr marL="0" marR="0" algn="ctr">
                        <a:lnSpc>
                          <a:spcPct val="150000"/>
                        </a:lnSpc>
                        <a:spcBef>
                          <a:spcPts val="0"/>
                        </a:spcBef>
                        <a:spcAft>
                          <a:spcPts val="0"/>
                        </a:spcAft>
                      </a:pPr>
                      <a:r>
                        <a:rPr lang="en-US" sz="2400" dirty="0">
                          <a:effectLst/>
                          <a:latin typeface="+mn-lt"/>
                          <a:ea typeface="Calibri" panose="020F0502020204030204" pitchFamily="34" charset="0"/>
                          <a:cs typeface="Times New Roman" panose="02020603050405020304" pitchFamily="18" charset="0"/>
                        </a:rPr>
                        <a:t>.410</a:t>
                      </a:r>
                      <a:endParaRPr lang="en-US" sz="2400" dirty="0">
                        <a:effectLst/>
                        <a:latin typeface="+mn-lt"/>
                        <a:ea typeface="Times New Roman" panose="02020603050405020304" pitchFamily="18" charset="0"/>
                        <a:cs typeface="Times New Roman" panose="02020603050405020304" pitchFamily="18" charset="0"/>
                      </a:endParaRPr>
                    </a:p>
                  </a:txBody>
                  <a:tcPr marL="68580" marR="68580" marT="0" marB="0">
                    <a:solidFill>
                      <a:schemeClr val="bg1">
                        <a:lumMod val="95000"/>
                      </a:schemeClr>
                    </a:solidFill>
                  </a:tcPr>
                </a:tc>
                <a:tc>
                  <a:txBody>
                    <a:bodyPr/>
                    <a:lstStyle/>
                    <a:p>
                      <a:pPr marL="0" marR="0" algn="ctr">
                        <a:lnSpc>
                          <a:spcPct val="150000"/>
                        </a:lnSpc>
                        <a:spcBef>
                          <a:spcPts val="0"/>
                        </a:spcBef>
                        <a:spcAft>
                          <a:spcPts val="0"/>
                        </a:spcAft>
                      </a:pPr>
                      <a:r>
                        <a:rPr lang="en-US" sz="2400" dirty="0">
                          <a:effectLst/>
                          <a:latin typeface="+mn-lt"/>
                          <a:ea typeface="Calibri" panose="020F0502020204030204" pitchFamily="34" charset="0"/>
                          <a:cs typeface="Times New Roman" panose="02020603050405020304" pitchFamily="18" charset="0"/>
                        </a:rPr>
                        <a:t>.471</a:t>
                      </a:r>
                      <a:endParaRPr lang="en-US" sz="2400" dirty="0">
                        <a:effectLst/>
                        <a:latin typeface="+mn-lt"/>
                        <a:ea typeface="Times New Roman" panose="02020603050405020304" pitchFamily="18" charset="0"/>
                        <a:cs typeface="Times New Roman" panose="02020603050405020304" pitchFamily="18" charset="0"/>
                      </a:endParaRPr>
                    </a:p>
                  </a:txBody>
                  <a:tcPr marL="68580" marR="68580" marT="0" marB="0">
                    <a:solidFill>
                      <a:schemeClr val="bg1">
                        <a:lumMod val="95000"/>
                      </a:schemeClr>
                    </a:solidFill>
                  </a:tcPr>
                </a:tc>
                <a:tc>
                  <a:txBody>
                    <a:bodyPr/>
                    <a:lstStyle/>
                    <a:p>
                      <a:pPr marL="0" marR="0" algn="ctr">
                        <a:lnSpc>
                          <a:spcPct val="150000"/>
                        </a:lnSpc>
                        <a:spcBef>
                          <a:spcPts val="0"/>
                        </a:spcBef>
                        <a:spcAft>
                          <a:spcPts val="0"/>
                        </a:spcAft>
                      </a:pPr>
                      <a:r>
                        <a:rPr lang="en-US" sz="2400" dirty="0">
                          <a:effectLst/>
                          <a:latin typeface="+mn-lt"/>
                          <a:ea typeface="Calibri" panose="020F0502020204030204" pitchFamily="34" charset="0"/>
                          <a:cs typeface="Times New Roman" panose="02020603050405020304" pitchFamily="18" charset="0"/>
                        </a:rPr>
                        <a:t>.638</a:t>
                      </a:r>
                      <a:endParaRPr lang="en-US" sz="2400" dirty="0">
                        <a:effectLst/>
                        <a:latin typeface="+mn-lt"/>
                        <a:ea typeface="Times New Roman" panose="02020603050405020304" pitchFamily="18" charset="0"/>
                        <a:cs typeface="Times New Roman" panose="02020603050405020304" pitchFamily="18" charset="0"/>
                      </a:endParaRPr>
                    </a:p>
                  </a:txBody>
                  <a:tcPr marL="68580" marR="68580" marT="0" marB="0">
                    <a:solidFill>
                      <a:schemeClr val="bg1">
                        <a:lumMod val="95000"/>
                      </a:schemeClr>
                    </a:solidFill>
                  </a:tcPr>
                </a:tc>
                <a:extLst>
                  <a:ext uri="{0D108BD9-81ED-4DB2-BD59-A6C34878D82A}">
                    <a16:rowId xmlns:a16="http://schemas.microsoft.com/office/drawing/2014/main" val="99350402"/>
                  </a:ext>
                </a:extLst>
              </a:tr>
            </a:tbl>
          </a:graphicData>
        </a:graphic>
      </p:graphicFrame>
    </p:spTree>
    <p:extLst>
      <p:ext uri="{BB962C8B-B14F-4D97-AF65-F5344CB8AC3E}">
        <p14:creationId xmlns:p14="http://schemas.microsoft.com/office/powerpoint/2010/main" val="378868736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1F944-570D-4930-9333-49B597A53BB1}"/>
              </a:ext>
            </a:extLst>
          </p:cNvPr>
          <p:cNvSpPr>
            <a:spLocks noGrp="1"/>
          </p:cNvSpPr>
          <p:nvPr>
            <p:ph type="title"/>
          </p:nvPr>
        </p:nvSpPr>
        <p:spPr/>
        <p:txBody>
          <a:bodyPr/>
          <a:lstStyle/>
          <a:p>
            <a:r>
              <a:rPr lang="en-US" dirty="0"/>
              <a:t>Simple Slopes for Replication</a:t>
            </a:r>
          </a:p>
        </p:txBody>
      </p:sp>
      <p:sp>
        <p:nvSpPr>
          <p:cNvPr id="7" name="Text Placeholder 6">
            <a:extLst>
              <a:ext uri="{FF2B5EF4-FFF2-40B4-BE49-F238E27FC236}">
                <a16:creationId xmlns:a16="http://schemas.microsoft.com/office/drawing/2014/main" id="{4730B1C9-0B1D-4EDE-9D7F-A0043ADD1114}"/>
              </a:ext>
            </a:extLst>
          </p:cNvPr>
          <p:cNvSpPr>
            <a:spLocks noGrp="1"/>
          </p:cNvSpPr>
          <p:nvPr>
            <p:ph type="body" idx="1"/>
          </p:nvPr>
        </p:nvSpPr>
        <p:spPr>
          <a:xfrm>
            <a:off x="652677" y="2363051"/>
            <a:ext cx="4825158" cy="576262"/>
          </a:xfrm>
        </p:spPr>
        <p:txBody>
          <a:bodyPr/>
          <a:lstStyle/>
          <a:p>
            <a:pPr algn="ctr"/>
            <a:r>
              <a:rPr lang="en-US" dirty="0">
                <a:solidFill>
                  <a:schemeClr val="tx1"/>
                </a:solidFill>
              </a:rPr>
              <a:t>Judgment</a:t>
            </a:r>
          </a:p>
        </p:txBody>
      </p:sp>
      <p:sp>
        <p:nvSpPr>
          <p:cNvPr id="9" name="Text Placeholder 8">
            <a:extLst>
              <a:ext uri="{FF2B5EF4-FFF2-40B4-BE49-F238E27FC236}">
                <a16:creationId xmlns:a16="http://schemas.microsoft.com/office/drawing/2014/main" id="{43273DA3-EAAA-41BF-80F7-1E2AC6562C14}"/>
              </a:ext>
            </a:extLst>
          </p:cNvPr>
          <p:cNvSpPr>
            <a:spLocks noGrp="1"/>
          </p:cNvSpPr>
          <p:nvPr>
            <p:ph type="body" sz="quarter" idx="3"/>
          </p:nvPr>
        </p:nvSpPr>
        <p:spPr>
          <a:xfrm>
            <a:off x="6435021" y="2346769"/>
            <a:ext cx="4825160" cy="608825"/>
          </a:xfrm>
        </p:spPr>
        <p:txBody>
          <a:bodyPr/>
          <a:lstStyle/>
          <a:p>
            <a:pPr algn="ctr"/>
            <a:r>
              <a:rPr lang="en-US" dirty="0">
                <a:solidFill>
                  <a:schemeClr val="tx1"/>
                </a:solidFill>
              </a:rPr>
              <a:t>Recall</a:t>
            </a:r>
          </a:p>
        </p:txBody>
      </p:sp>
      <p:pic>
        <p:nvPicPr>
          <p:cNvPr id="3" name="Content Placeholder 2">
            <a:extLst>
              <a:ext uri="{FF2B5EF4-FFF2-40B4-BE49-F238E27FC236}">
                <a16:creationId xmlns:a16="http://schemas.microsoft.com/office/drawing/2014/main" id="{793DFC7D-FC14-4228-B6AA-6069287E5906}"/>
              </a:ext>
            </a:extLst>
          </p:cNvPr>
          <p:cNvPicPr>
            <a:picLocks noGrp="1" noChangeAspect="1"/>
          </p:cNvPicPr>
          <p:nvPr>
            <p:ph sz="half" idx="2"/>
          </p:nvPr>
        </p:nvPicPr>
        <p:blipFill>
          <a:blip r:embed="rId2"/>
          <a:stretch>
            <a:fillRect/>
          </a:stretch>
        </p:blipFill>
        <p:spPr>
          <a:xfrm>
            <a:off x="652677" y="3053761"/>
            <a:ext cx="4380706" cy="3636813"/>
          </a:xfrm>
          <a:prstGeom prst="rect">
            <a:avLst/>
          </a:prstGeom>
        </p:spPr>
      </p:pic>
      <p:pic>
        <p:nvPicPr>
          <p:cNvPr id="5" name="Content Placeholder 4">
            <a:extLst>
              <a:ext uri="{FF2B5EF4-FFF2-40B4-BE49-F238E27FC236}">
                <a16:creationId xmlns:a16="http://schemas.microsoft.com/office/drawing/2014/main" id="{076B28EF-2DB0-4B21-AAE4-F336FD31A53F}"/>
              </a:ext>
            </a:extLst>
          </p:cNvPr>
          <p:cNvPicPr>
            <a:picLocks noGrp="1" noChangeAspect="1"/>
          </p:cNvPicPr>
          <p:nvPr>
            <p:ph sz="quarter" idx="4"/>
          </p:nvPr>
        </p:nvPicPr>
        <p:blipFill>
          <a:blip r:embed="rId3"/>
          <a:stretch>
            <a:fillRect/>
          </a:stretch>
        </p:blipFill>
        <p:spPr>
          <a:xfrm>
            <a:off x="6739943" y="3053761"/>
            <a:ext cx="4215317" cy="3499509"/>
          </a:xfrm>
          <a:prstGeom prst="rect">
            <a:avLst/>
          </a:prstGeom>
        </p:spPr>
      </p:pic>
    </p:spTree>
    <p:extLst>
      <p:ext uri="{BB962C8B-B14F-4D97-AF65-F5344CB8AC3E}">
        <p14:creationId xmlns:p14="http://schemas.microsoft.com/office/powerpoint/2010/main" val="166333997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290846-58CC-4342-B8D6-3D64A9951779}"/>
              </a:ext>
            </a:extLst>
          </p:cNvPr>
          <p:cNvSpPr>
            <a:spLocks noGrp="1"/>
          </p:cNvSpPr>
          <p:nvPr>
            <p:ph type="title" idx="4294967295"/>
          </p:nvPr>
        </p:nvSpPr>
        <p:spPr>
          <a:xfrm>
            <a:off x="0" y="0"/>
            <a:ext cx="4832952" cy="1317812"/>
          </a:xfrm>
        </p:spPr>
        <p:txBody>
          <a:bodyPr/>
          <a:lstStyle/>
          <a:p>
            <a:r>
              <a:rPr lang="en-US" dirty="0">
                <a:solidFill>
                  <a:schemeClr val="tx1"/>
                </a:solidFill>
              </a:rPr>
              <a:t>Single</a:t>
            </a:r>
            <a:r>
              <a:rPr lang="en-US" dirty="0">
                <a:solidFill>
                  <a:schemeClr val="tx2"/>
                </a:solidFill>
              </a:rPr>
              <a:t> </a:t>
            </a:r>
            <a:r>
              <a:rPr lang="en-US" dirty="0">
                <a:solidFill>
                  <a:schemeClr val="tx1"/>
                </a:solidFill>
              </a:rPr>
              <a:t>Word Norms – Judgments</a:t>
            </a:r>
          </a:p>
        </p:txBody>
      </p:sp>
      <p:graphicFrame>
        <p:nvGraphicFramePr>
          <p:cNvPr id="3" name="Table 2">
            <a:extLst>
              <a:ext uri="{FF2B5EF4-FFF2-40B4-BE49-F238E27FC236}">
                <a16:creationId xmlns:a16="http://schemas.microsoft.com/office/drawing/2014/main" id="{C61721AE-F984-4111-A32D-6DBCADBB60A5}"/>
              </a:ext>
            </a:extLst>
          </p:cNvPr>
          <p:cNvGraphicFramePr>
            <a:graphicFrameLocks noGrp="1"/>
          </p:cNvGraphicFramePr>
          <p:nvPr>
            <p:extLst>
              <p:ext uri="{D42A27DB-BD31-4B8C-83A1-F6EECF244321}">
                <p14:modId xmlns:p14="http://schemas.microsoft.com/office/powerpoint/2010/main" val="4179323285"/>
              </p:ext>
            </p:extLst>
          </p:nvPr>
        </p:nvGraphicFramePr>
        <p:xfrm>
          <a:off x="4832952" y="1"/>
          <a:ext cx="7359045" cy="6724650"/>
        </p:xfrm>
        <a:graphic>
          <a:graphicData uri="http://schemas.openxmlformats.org/drawingml/2006/table">
            <a:tbl>
              <a:tblPr firstRow="1" firstCol="1" bandRow="1">
                <a:tableStyleId>{5C22544A-7EE6-4342-B048-85BDC9FD1C3A}</a:tableStyleId>
              </a:tblPr>
              <a:tblGrid>
                <a:gridCol w="787170">
                  <a:extLst>
                    <a:ext uri="{9D8B030D-6E8A-4147-A177-3AD203B41FA5}">
                      <a16:colId xmlns:a16="http://schemas.microsoft.com/office/drawing/2014/main" val="854469534"/>
                    </a:ext>
                  </a:extLst>
                </a:gridCol>
                <a:gridCol w="2156448">
                  <a:extLst>
                    <a:ext uri="{9D8B030D-6E8A-4147-A177-3AD203B41FA5}">
                      <a16:colId xmlns:a16="http://schemas.microsoft.com/office/drawing/2014/main" val="3622629123"/>
                    </a:ext>
                  </a:extLst>
                </a:gridCol>
                <a:gridCol w="1471809">
                  <a:extLst>
                    <a:ext uri="{9D8B030D-6E8A-4147-A177-3AD203B41FA5}">
                      <a16:colId xmlns:a16="http://schemas.microsoft.com/office/drawing/2014/main" val="1230847136"/>
                    </a:ext>
                  </a:extLst>
                </a:gridCol>
                <a:gridCol w="1471809">
                  <a:extLst>
                    <a:ext uri="{9D8B030D-6E8A-4147-A177-3AD203B41FA5}">
                      <a16:colId xmlns:a16="http://schemas.microsoft.com/office/drawing/2014/main" val="1232397468"/>
                    </a:ext>
                  </a:extLst>
                </a:gridCol>
                <a:gridCol w="1471809">
                  <a:extLst>
                    <a:ext uri="{9D8B030D-6E8A-4147-A177-3AD203B41FA5}">
                      <a16:colId xmlns:a16="http://schemas.microsoft.com/office/drawing/2014/main" val="827059674"/>
                    </a:ext>
                  </a:extLst>
                </a:gridCol>
              </a:tblGrid>
              <a:tr h="268986">
                <a:tc>
                  <a:txBody>
                    <a:bodyPr/>
                    <a:lstStyle/>
                    <a:p>
                      <a:pPr marL="0" marR="0">
                        <a:lnSpc>
                          <a:spcPct val="150000"/>
                        </a:lnSpc>
                        <a:spcBef>
                          <a:spcPts val="0"/>
                        </a:spcBef>
                        <a:spcAft>
                          <a:spcPts val="0"/>
                        </a:spcAft>
                      </a:pPr>
                      <a:r>
                        <a:rPr lang="en-US" sz="1200" dirty="0">
                          <a:solidFill>
                            <a:schemeClr val="tx1"/>
                          </a:solidFill>
                          <a:effectLst/>
                        </a:rPr>
                        <a:t>Step</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E9EBF5"/>
                    </a:solidFill>
                  </a:tcPr>
                </a:tc>
                <a:tc>
                  <a:txBody>
                    <a:bodyPr/>
                    <a:lstStyle/>
                    <a:p>
                      <a:pPr marL="0" marR="0" algn="ctr">
                        <a:lnSpc>
                          <a:spcPct val="150000"/>
                        </a:lnSpc>
                        <a:spcBef>
                          <a:spcPts val="0"/>
                        </a:spcBef>
                        <a:spcAft>
                          <a:spcPts val="0"/>
                        </a:spcAft>
                      </a:pPr>
                      <a:r>
                        <a:rPr lang="en-US" sz="1200" dirty="0">
                          <a:solidFill>
                            <a:schemeClr val="tx1"/>
                          </a:solidFill>
                          <a:effectLst/>
                        </a:rPr>
                        <a:t>IV</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E9EBF5"/>
                    </a:solidFill>
                  </a:tcPr>
                </a:tc>
                <a:tc>
                  <a:txBody>
                    <a:bodyPr/>
                    <a:lstStyle/>
                    <a:p>
                      <a:pPr marL="0" marR="0" algn="ctr">
                        <a:lnSpc>
                          <a:spcPct val="150000"/>
                        </a:lnSpc>
                        <a:spcBef>
                          <a:spcPts val="0"/>
                        </a:spcBef>
                        <a:spcAft>
                          <a:spcPts val="0"/>
                        </a:spcAft>
                      </a:pPr>
                      <a:r>
                        <a:rPr lang="en-US" sz="1200" dirty="0">
                          <a:solidFill>
                            <a:schemeClr val="tx1"/>
                          </a:solidFill>
                          <a:effectLst/>
                        </a:rPr>
                        <a:t>b (SE)</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E9EBF5"/>
                    </a:solidFill>
                  </a:tcPr>
                </a:tc>
                <a:tc>
                  <a:txBody>
                    <a:bodyPr/>
                    <a:lstStyle/>
                    <a:p>
                      <a:pPr marL="0" marR="0" algn="ctr">
                        <a:lnSpc>
                          <a:spcPct val="150000"/>
                        </a:lnSpc>
                        <a:spcBef>
                          <a:spcPts val="0"/>
                        </a:spcBef>
                        <a:spcAft>
                          <a:spcPts val="0"/>
                        </a:spcAft>
                      </a:pPr>
                      <a:r>
                        <a:rPr lang="en-US" sz="1200" dirty="0">
                          <a:solidFill>
                            <a:schemeClr val="tx1"/>
                          </a:solidFill>
                          <a:effectLst/>
                        </a:rPr>
                        <a:t>t</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E9EBF5"/>
                    </a:solidFill>
                  </a:tcPr>
                </a:tc>
                <a:tc>
                  <a:txBody>
                    <a:bodyPr/>
                    <a:lstStyle/>
                    <a:p>
                      <a:pPr marL="0" marR="0" algn="ctr">
                        <a:lnSpc>
                          <a:spcPct val="150000"/>
                        </a:lnSpc>
                        <a:spcBef>
                          <a:spcPts val="0"/>
                        </a:spcBef>
                        <a:spcAft>
                          <a:spcPts val="0"/>
                        </a:spcAft>
                      </a:pPr>
                      <a:r>
                        <a:rPr lang="en-US" sz="1200" dirty="0">
                          <a:solidFill>
                            <a:schemeClr val="tx1"/>
                          </a:solidFill>
                          <a:effectLst/>
                        </a:rPr>
                        <a:t>p</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E9EBF5"/>
                    </a:solidFill>
                  </a:tcPr>
                </a:tc>
                <a:extLst>
                  <a:ext uri="{0D108BD9-81ED-4DB2-BD59-A6C34878D82A}">
                    <a16:rowId xmlns:a16="http://schemas.microsoft.com/office/drawing/2014/main" val="2140448988"/>
                  </a:ext>
                </a:extLst>
              </a:tr>
              <a:tr h="268986">
                <a:tc>
                  <a:txBody>
                    <a:bodyPr/>
                    <a:lstStyle/>
                    <a:p>
                      <a:pPr marL="0" marR="0">
                        <a:lnSpc>
                          <a:spcPct val="150000"/>
                        </a:lnSpc>
                        <a:spcBef>
                          <a:spcPts val="0"/>
                        </a:spcBef>
                        <a:spcAft>
                          <a:spcPts val="0"/>
                        </a:spcAft>
                      </a:pPr>
                      <a:r>
                        <a:rPr lang="en-US" sz="1200" dirty="0">
                          <a:solidFill>
                            <a:schemeClr val="tx1"/>
                          </a:solidFill>
                          <a:effectLst/>
                        </a:rPr>
                        <a:t>One</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CFD5EA"/>
                    </a:solidFill>
                  </a:tcPr>
                </a:tc>
                <a:tc>
                  <a:txBody>
                    <a:bodyPr/>
                    <a:lstStyle/>
                    <a:p>
                      <a:pPr marL="0" marR="0">
                        <a:lnSpc>
                          <a:spcPct val="150000"/>
                        </a:lnSpc>
                        <a:spcBef>
                          <a:spcPts val="0"/>
                        </a:spcBef>
                        <a:spcAft>
                          <a:spcPts val="0"/>
                        </a:spcAft>
                      </a:pPr>
                      <a:r>
                        <a:rPr lang="en-US" sz="1200" dirty="0">
                          <a:effectLst/>
                        </a:rPr>
                        <a:t>SUBTLEX 1</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dirty="0">
                          <a:effectLst/>
                        </a:rPr>
                        <a:t>.014 (.003)</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dirty="0">
                          <a:effectLst/>
                        </a:rPr>
                        <a:t>4.308</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dirty="0">
                          <a:effectLst/>
                        </a:rPr>
                        <a:t>&lt; .001</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extLst>
                  <a:ext uri="{0D108BD9-81ED-4DB2-BD59-A6C34878D82A}">
                    <a16:rowId xmlns:a16="http://schemas.microsoft.com/office/drawing/2014/main" val="3237718854"/>
                  </a:ext>
                </a:extLst>
              </a:tr>
              <a:tr h="268986">
                <a:tc>
                  <a:txBody>
                    <a:bodyPr/>
                    <a:lstStyle/>
                    <a:p>
                      <a:pPr marL="0" marR="0">
                        <a:lnSpc>
                          <a:spcPct val="150000"/>
                        </a:lnSpc>
                        <a:spcBef>
                          <a:spcPts val="0"/>
                        </a:spcBef>
                        <a:spcAft>
                          <a:spcPts val="0"/>
                        </a:spcAft>
                      </a:pPr>
                      <a:r>
                        <a:rPr lang="en-US" sz="1200" dirty="0">
                          <a:solidFill>
                            <a:schemeClr val="tx1"/>
                          </a:solidFill>
                          <a:effectLst/>
                        </a:rPr>
                        <a:t> </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E9EBF5"/>
                    </a:solidFill>
                  </a:tcPr>
                </a:tc>
                <a:tc>
                  <a:txBody>
                    <a:bodyPr/>
                    <a:lstStyle/>
                    <a:p>
                      <a:pPr marL="0" marR="0">
                        <a:lnSpc>
                          <a:spcPct val="150000"/>
                        </a:lnSpc>
                        <a:spcBef>
                          <a:spcPts val="0"/>
                        </a:spcBef>
                        <a:spcAft>
                          <a:spcPts val="0"/>
                        </a:spcAft>
                      </a:pPr>
                      <a:r>
                        <a:rPr lang="en-US" sz="1200" dirty="0">
                          <a:effectLst/>
                        </a:rPr>
                        <a:t>SUBTLEX 2</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dirty="0">
                          <a:effectLst/>
                        </a:rPr>
                        <a:t>-.032 (.003)</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a:effectLst/>
                        </a:rPr>
                        <a:t>-9.219</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dirty="0">
                          <a:effectLst/>
                        </a:rPr>
                        <a:t>&lt; .001</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extLst>
                  <a:ext uri="{0D108BD9-81ED-4DB2-BD59-A6C34878D82A}">
                    <a16:rowId xmlns:a16="http://schemas.microsoft.com/office/drawing/2014/main" val="2017311224"/>
                  </a:ext>
                </a:extLst>
              </a:tr>
              <a:tr h="268986">
                <a:tc>
                  <a:txBody>
                    <a:bodyPr/>
                    <a:lstStyle/>
                    <a:p>
                      <a:pPr marL="0" marR="0">
                        <a:lnSpc>
                          <a:spcPct val="150000"/>
                        </a:lnSpc>
                        <a:spcBef>
                          <a:spcPts val="0"/>
                        </a:spcBef>
                        <a:spcAft>
                          <a:spcPts val="0"/>
                        </a:spcAft>
                      </a:pPr>
                      <a:r>
                        <a:rPr lang="en-US" sz="1200" dirty="0">
                          <a:solidFill>
                            <a:schemeClr val="tx1"/>
                          </a:solidFill>
                          <a:effectLst/>
                        </a:rPr>
                        <a:t> </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CFD5EA"/>
                    </a:solidFill>
                  </a:tcPr>
                </a:tc>
                <a:tc>
                  <a:txBody>
                    <a:bodyPr/>
                    <a:lstStyle/>
                    <a:p>
                      <a:pPr marL="0" marR="0">
                        <a:lnSpc>
                          <a:spcPct val="150000"/>
                        </a:lnSpc>
                        <a:spcBef>
                          <a:spcPts val="0"/>
                        </a:spcBef>
                        <a:spcAft>
                          <a:spcPts val="0"/>
                        </a:spcAft>
                      </a:pPr>
                      <a:r>
                        <a:rPr lang="en-US" sz="1200" dirty="0">
                          <a:effectLst/>
                        </a:rPr>
                        <a:t>Length 1</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dirty="0">
                          <a:effectLst/>
                        </a:rPr>
                        <a:t>-.005 (.001)</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a:effectLst/>
                        </a:rPr>
                        <a:t>-2.790</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dirty="0">
                          <a:effectLst/>
                        </a:rPr>
                        <a:t>.005</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extLst>
                  <a:ext uri="{0D108BD9-81ED-4DB2-BD59-A6C34878D82A}">
                    <a16:rowId xmlns:a16="http://schemas.microsoft.com/office/drawing/2014/main" val="3403196035"/>
                  </a:ext>
                </a:extLst>
              </a:tr>
              <a:tr h="268986">
                <a:tc>
                  <a:txBody>
                    <a:bodyPr/>
                    <a:lstStyle/>
                    <a:p>
                      <a:pPr marL="0" marR="0">
                        <a:lnSpc>
                          <a:spcPct val="150000"/>
                        </a:lnSpc>
                        <a:spcBef>
                          <a:spcPts val="0"/>
                        </a:spcBef>
                        <a:spcAft>
                          <a:spcPts val="0"/>
                        </a:spcAft>
                      </a:pPr>
                      <a:r>
                        <a:rPr lang="en-US" sz="1200" dirty="0">
                          <a:solidFill>
                            <a:schemeClr val="tx1"/>
                          </a:solidFill>
                          <a:effectLst/>
                        </a:rPr>
                        <a:t> </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E9EBF5"/>
                    </a:solidFill>
                  </a:tcPr>
                </a:tc>
                <a:tc>
                  <a:txBody>
                    <a:bodyPr/>
                    <a:lstStyle/>
                    <a:p>
                      <a:pPr marL="0" marR="0">
                        <a:lnSpc>
                          <a:spcPct val="150000"/>
                        </a:lnSpc>
                        <a:spcBef>
                          <a:spcPts val="0"/>
                        </a:spcBef>
                        <a:spcAft>
                          <a:spcPts val="0"/>
                        </a:spcAft>
                      </a:pPr>
                      <a:r>
                        <a:rPr lang="en-US" sz="1200" dirty="0">
                          <a:effectLst/>
                        </a:rPr>
                        <a:t>Length 2</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dirty="0">
                          <a:effectLst/>
                        </a:rPr>
                        <a:t>-.001 (.001)</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dirty="0">
                          <a:effectLst/>
                        </a:rPr>
                        <a:t>-.819</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dirty="0">
                          <a:effectLst/>
                        </a:rPr>
                        <a:t>.413</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extLst>
                  <a:ext uri="{0D108BD9-81ED-4DB2-BD59-A6C34878D82A}">
                    <a16:rowId xmlns:a16="http://schemas.microsoft.com/office/drawing/2014/main" val="1486614551"/>
                  </a:ext>
                </a:extLst>
              </a:tr>
              <a:tr h="268986">
                <a:tc>
                  <a:txBody>
                    <a:bodyPr/>
                    <a:lstStyle/>
                    <a:p>
                      <a:pPr marL="0" marR="0">
                        <a:lnSpc>
                          <a:spcPct val="150000"/>
                        </a:lnSpc>
                        <a:spcBef>
                          <a:spcPts val="0"/>
                        </a:spcBef>
                        <a:spcAft>
                          <a:spcPts val="0"/>
                        </a:spcAft>
                      </a:pPr>
                      <a:r>
                        <a:rPr lang="en-US" sz="1200" dirty="0">
                          <a:solidFill>
                            <a:schemeClr val="tx1"/>
                          </a:solidFill>
                          <a:effectLst/>
                        </a:rPr>
                        <a:t>Two</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CFD5EA"/>
                    </a:solidFill>
                  </a:tcPr>
                </a:tc>
                <a:tc>
                  <a:txBody>
                    <a:bodyPr/>
                    <a:lstStyle/>
                    <a:p>
                      <a:pPr marL="0" marR="0">
                        <a:lnSpc>
                          <a:spcPct val="150000"/>
                        </a:lnSpc>
                        <a:spcBef>
                          <a:spcPts val="0"/>
                        </a:spcBef>
                        <a:spcAft>
                          <a:spcPts val="0"/>
                        </a:spcAft>
                      </a:pPr>
                      <a:r>
                        <a:rPr lang="en-US" sz="1200" dirty="0">
                          <a:effectLst/>
                        </a:rPr>
                        <a:t>AOA 1</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dirty="0">
                          <a:effectLst/>
                        </a:rPr>
                        <a:t>.015 (.002)</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a:effectLst/>
                        </a:rPr>
                        <a:t>7.416</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dirty="0">
                          <a:effectLst/>
                        </a:rPr>
                        <a:t>&lt; .001</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extLst>
                  <a:ext uri="{0D108BD9-81ED-4DB2-BD59-A6C34878D82A}">
                    <a16:rowId xmlns:a16="http://schemas.microsoft.com/office/drawing/2014/main" val="217622806"/>
                  </a:ext>
                </a:extLst>
              </a:tr>
              <a:tr h="268986">
                <a:tc>
                  <a:txBody>
                    <a:bodyPr/>
                    <a:lstStyle/>
                    <a:p>
                      <a:pPr marL="0" marR="0">
                        <a:lnSpc>
                          <a:spcPct val="150000"/>
                        </a:lnSpc>
                        <a:spcBef>
                          <a:spcPts val="0"/>
                        </a:spcBef>
                        <a:spcAft>
                          <a:spcPts val="0"/>
                        </a:spcAft>
                      </a:pPr>
                      <a:r>
                        <a:rPr lang="en-US" sz="1200" dirty="0">
                          <a:solidFill>
                            <a:schemeClr val="tx1"/>
                          </a:solidFill>
                          <a:effectLst/>
                        </a:rPr>
                        <a:t> </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E9EBF5"/>
                    </a:solidFill>
                  </a:tcPr>
                </a:tc>
                <a:tc>
                  <a:txBody>
                    <a:bodyPr/>
                    <a:lstStyle/>
                    <a:p>
                      <a:pPr marL="0" marR="0">
                        <a:lnSpc>
                          <a:spcPct val="150000"/>
                        </a:lnSpc>
                        <a:spcBef>
                          <a:spcPts val="0"/>
                        </a:spcBef>
                        <a:spcAft>
                          <a:spcPts val="0"/>
                        </a:spcAft>
                      </a:pPr>
                      <a:r>
                        <a:rPr lang="en-US" sz="1200">
                          <a:effectLst/>
                        </a:rPr>
                        <a:t>AOA 2</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dirty="0">
                          <a:effectLst/>
                        </a:rPr>
                        <a:t>-.014 (.002)</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a:effectLst/>
                        </a:rPr>
                        <a:t>-6.348</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dirty="0">
                          <a:effectLst/>
                        </a:rPr>
                        <a:t>&lt; .001</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extLst>
                  <a:ext uri="{0D108BD9-81ED-4DB2-BD59-A6C34878D82A}">
                    <a16:rowId xmlns:a16="http://schemas.microsoft.com/office/drawing/2014/main" val="4201444992"/>
                  </a:ext>
                </a:extLst>
              </a:tr>
              <a:tr h="268986">
                <a:tc>
                  <a:txBody>
                    <a:bodyPr/>
                    <a:lstStyle/>
                    <a:p>
                      <a:pPr marL="0" marR="0">
                        <a:lnSpc>
                          <a:spcPct val="150000"/>
                        </a:lnSpc>
                        <a:spcBef>
                          <a:spcPts val="0"/>
                        </a:spcBef>
                        <a:spcAft>
                          <a:spcPts val="0"/>
                        </a:spcAft>
                      </a:pPr>
                      <a:r>
                        <a:rPr lang="en-US" sz="1200" dirty="0">
                          <a:solidFill>
                            <a:schemeClr val="tx1"/>
                          </a:solidFill>
                          <a:effectLst/>
                        </a:rPr>
                        <a:t> </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CFD5EA"/>
                    </a:solidFill>
                  </a:tcPr>
                </a:tc>
                <a:tc>
                  <a:txBody>
                    <a:bodyPr/>
                    <a:lstStyle/>
                    <a:p>
                      <a:pPr marL="0" marR="0">
                        <a:lnSpc>
                          <a:spcPct val="150000"/>
                        </a:lnSpc>
                        <a:spcBef>
                          <a:spcPts val="0"/>
                        </a:spcBef>
                        <a:spcAft>
                          <a:spcPts val="0"/>
                        </a:spcAft>
                      </a:pPr>
                      <a:r>
                        <a:rPr lang="en-US" sz="1200">
                          <a:effectLst/>
                        </a:rPr>
                        <a:t>Familiarity 1</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dirty="0">
                          <a:effectLst/>
                        </a:rPr>
                        <a:t>.075 (.013)</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a:effectLst/>
                        </a:rPr>
                        <a:t>5.694</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dirty="0">
                          <a:effectLst/>
                        </a:rPr>
                        <a:t>&lt; .001</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extLst>
                  <a:ext uri="{0D108BD9-81ED-4DB2-BD59-A6C34878D82A}">
                    <a16:rowId xmlns:a16="http://schemas.microsoft.com/office/drawing/2014/main" val="3472122163"/>
                  </a:ext>
                </a:extLst>
              </a:tr>
              <a:tr h="268986">
                <a:tc>
                  <a:txBody>
                    <a:bodyPr/>
                    <a:lstStyle/>
                    <a:p>
                      <a:pPr marL="0" marR="0">
                        <a:lnSpc>
                          <a:spcPct val="150000"/>
                        </a:lnSpc>
                        <a:spcBef>
                          <a:spcPts val="0"/>
                        </a:spcBef>
                        <a:spcAft>
                          <a:spcPts val="0"/>
                        </a:spcAft>
                      </a:pPr>
                      <a:r>
                        <a:rPr lang="en-US" sz="1200" dirty="0">
                          <a:solidFill>
                            <a:schemeClr val="tx1"/>
                          </a:solidFill>
                          <a:effectLst/>
                        </a:rPr>
                        <a:t> </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E9EBF5"/>
                    </a:solidFill>
                  </a:tcPr>
                </a:tc>
                <a:tc>
                  <a:txBody>
                    <a:bodyPr/>
                    <a:lstStyle/>
                    <a:p>
                      <a:pPr marL="0" marR="0">
                        <a:lnSpc>
                          <a:spcPct val="150000"/>
                        </a:lnSpc>
                        <a:spcBef>
                          <a:spcPts val="0"/>
                        </a:spcBef>
                        <a:spcAft>
                          <a:spcPts val="0"/>
                        </a:spcAft>
                      </a:pPr>
                      <a:r>
                        <a:rPr lang="en-US" sz="1200" dirty="0">
                          <a:effectLst/>
                        </a:rPr>
                        <a:t>Familiarity 2</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dirty="0">
                          <a:effectLst/>
                        </a:rPr>
                        <a:t>-.091 (.011)</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a:effectLst/>
                        </a:rPr>
                        <a:t>-8.160</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dirty="0">
                          <a:effectLst/>
                        </a:rPr>
                        <a:t>&lt; .001</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extLst>
                  <a:ext uri="{0D108BD9-81ED-4DB2-BD59-A6C34878D82A}">
                    <a16:rowId xmlns:a16="http://schemas.microsoft.com/office/drawing/2014/main" val="1294854915"/>
                  </a:ext>
                </a:extLst>
              </a:tr>
              <a:tr h="268986">
                <a:tc>
                  <a:txBody>
                    <a:bodyPr/>
                    <a:lstStyle/>
                    <a:p>
                      <a:pPr marL="0" marR="0">
                        <a:lnSpc>
                          <a:spcPct val="150000"/>
                        </a:lnSpc>
                        <a:spcBef>
                          <a:spcPts val="0"/>
                        </a:spcBef>
                        <a:spcAft>
                          <a:spcPts val="0"/>
                        </a:spcAft>
                      </a:pPr>
                      <a:r>
                        <a:rPr lang="en-US" sz="1200" dirty="0">
                          <a:solidFill>
                            <a:schemeClr val="tx1"/>
                          </a:solidFill>
                          <a:effectLst/>
                        </a:rPr>
                        <a:t> </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CFD5EA"/>
                    </a:solidFill>
                  </a:tcPr>
                </a:tc>
                <a:tc>
                  <a:txBody>
                    <a:bodyPr/>
                    <a:lstStyle/>
                    <a:p>
                      <a:pPr marL="0" marR="0">
                        <a:lnSpc>
                          <a:spcPct val="150000"/>
                        </a:lnSpc>
                        <a:spcBef>
                          <a:spcPts val="0"/>
                        </a:spcBef>
                        <a:spcAft>
                          <a:spcPts val="0"/>
                        </a:spcAft>
                      </a:pPr>
                      <a:r>
                        <a:rPr lang="en-US" sz="1200" dirty="0">
                          <a:effectLst/>
                        </a:rPr>
                        <a:t>Valence 1</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dirty="0">
                          <a:effectLst/>
                        </a:rPr>
                        <a:t>-.001 (.002)</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dirty="0">
                          <a:effectLst/>
                        </a:rPr>
                        <a:t>-.072</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dirty="0">
                          <a:effectLst/>
                        </a:rPr>
                        <a:t>.425</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extLst>
                  <a:ext uri="{0D108BD9-81ED-4DB2-BD59-A6C34878D82A}">
                    <a16:rowId xmlns:a16="http://schemas.microsoft.com/office/drawing/2014/main" val="3227289449"/>
                  </a:ext>
                </a:extLst>
              </a:tr>
              <a:tr h="268986">
                <a:tc>
                  <a:txBody>
                    <a:bodyPr/>
                    <a:lstStyle/>
                    <a:p>
                      <a:pPr marL="0" marR="0">
                        <a:lnSpc>
                          <a:spcPct val="150000"/>
                        </a:lnSpc>
                        <a:spcBef>
                          <a:spcPts val="0"/>
                        </a:spcBef>
                        <a:spcAft>
                          <a:spcPts val="0"/>
                        </a:spcAft>
                      </a:pPr>
                      <a:r>
                        <a:rPr lang="en-US" sz="1200" dirty="0">
                          <a:solidFill>
                            <a:schemeClr val="tx1"/>
                          </a:solidFill>
                          <a:effectLst/>
                        </a:rPr>
                        <a:t> </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E9EBF5"/>
                    </a:solidFill>
                  </a:tcPr>
                </a:tc>
                <a:tc>
                  <a:txBody>
                    <a:bodyPr/>
                    <a:lstStyle/>
                    <a:p>
                      <a:pPr marL="0" marR="0">
                        <a:lnSpc>
                          <a:spcPct val="150000"/>
                        </a:lnSpc>
                        <a:spcBef>
                          <a:spcPts val="0"/>
                        </a:spcBef>
                        <a:spcAft>
                          <a:spcPts val="0"/>
                        </a:spcAft>
                      </a:pPr>
                      <a:r>
                        <a:rPr lang="en-US" sz="1200">
                          <a:effectLst/>
                        </a:rPr>
                        <a:t>Valence 2</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dirty="0">
                          <a:effectLst/>
                        </a:rPr>
                        <a:t>-.022 (.002)</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a:effectLst/>
                        </a:rPr>
                        <a:t>-10.257</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dirty="0">
                          <a:effectLst/>
                        </a:rPr>
                        <a:t>&lt; .001</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extLst>
                  <a:ext uri="{0D108BD9-81ED-4DB2-BD59-A6C34878D82A}">
                    <a16:rowId xmlns:a16="http://schemas.microsoft.com/office/drawing/2014/main" val="820718643"/>
                  </a:ext>
                </a:extLst>
              </a:tr>
              <a:tr h="268986">
                <a:tc>
                  <a:txBody>
                    <a:bodyPr/>
                    <a:lstStyle/>
                    <a:p>
                      <a:pPr marL="0" marR="0">
                        <a:lnSpc>
                          <a:spcPct val="150000"/>
                        </a:lnSpc>
                        <a:spcBef>
                          <a:spcPts val="0"/>
                        </a:spcBef>
                        <a:spcAft>
                          <a:spcPts val="0"/>
                        </a:spcAft>
                      </a:pPr>
                      <a:r>
                        <a:rPr lang="en-US" sz="1200" dirty="0">
                          <a:solidFill>
                            <a:schemeClr val="tx1"/>
                          </a:solidFill>
                          <a:effectLst/>
                        </a:rPr>
                        <a:t> </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CFD5EA"/>
                    </a:solidFill>
                  </a:tcPr>
                </a:tc>
                <a:tc>
                  <a:txBody>
                    <a:bodyPr/>
                    <a:lstStyle/>
                    <a:p>
                      <a:pPr marL="0" marR="0">
                        <a:lnSpc>
                          <a:spcPct val="150000"/>
                        </a:lnSpc>
                        <a:spcBef>
                          <a:spcPts val="0"/>
                        </a:spcBef>
                        <a:spcAft>
                          <a:spcPts val="0"/>
                        </a:spcAft>
                      </a:pPr>
                      <a:r>
                        <a:rPr lang="en-US" sz="1200">
                          <a:effectLst/>
                        </a:rPr>
                        <a:t>Imageability 1</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dirty="0">
                          <a:effectLst/>
                        </a:rPr>
                        <a:t>.053 (.005)</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a:effectLst/>
                        </a:rPr>
                        <a:t>10.256</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dirty="0">
                          <a:effectLst/>
                        </a:rPr>
                        <a:t>&lt; .001</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extLst>
                  <a:ext uri="{0D108BD9-81ED-4DB2-BD59-A6C34878D82A}">
                    <a16:rowId xmlns:a16="http://schemas.microsoft.com/office/drawing/2014/main" val="3257766747"/>
                  </a:ext>
                </a:extLst>
              </a:tr>
              <a:tr h="268986">
                <a:tc>
                  <a:txBody>
                    <a:bodyPr/>
                    <a:lstStyle/>
                    <a:p>
                      <a:pPr marL="0" marR="0">
                        <a:lnSpc>
                          <a:spcPct val="150000"/>
                        </a:lnSpc>
                        <a:spcBef>
                          <a:spcPts val="0"/>
                        </a:spcBef>
                        <a:spcAft>
                          <a:spcPts val="0"/>
                        </a:spcAft>
                      </a:pPr>
                      <a:r>
                        <a:rPr lang="en-US" sz="1200" dirty="0">
                          <a:solidFill>
                            <a:schemeClr val="tx1"/>
                          </a:solidFill>
                          <a:effectLst/>
                        </a:rPr>
                        <a:t> </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E9EBF5"/>
                    </a:solidFill>
                  </a:tcPr>
                </a:tc>
                <a:tc>
                  <a:txBody>
                    <a:bodyPr/>
                    <a:lstStyle/>
                    <a:p>
                      <a:pPr marL="0" marR="0">
                        <a:lnSpc>
                          <a:spcPct val="150000"/>
                        </a:lnSpc>
                        <a:spcBef>
                          <a:spcPts val="0"/>
                        </a:spcBef>
                        <a:spcAft>
                          <a:spcPts val="0"/>
                        </a:spcAft>
                      </a:pPr>
                      <a:r>
                        <a:rPr lang="en-US" sz="1200">
                          <a:effectLst/>
                        </a:rPr>
                        <a:t>Imageability 2</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dirty="0">
                          <a:effectLst/>
                        </a:rPr>
                        <a:t>-.074 (.005)</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a:effectLst/>
                        </a:rPr>
                        <a:t>-13.440</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dirty="0">
                          <a:effectLst/>
                        </a:rPr>
                        <a:t>&lt; .001</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extLst>
                  <a:ext uri="{0D108BD9-81ED-4DB2-BD59-A6C34878D82A}">
                    <a16:rowId xmlns:a16="http://schemas.microsoft.com/office/drawing/2014/main" val="1112338979"/>
                  </a:ext>
                </a:extLst>
              </a:tr>
              <a:tr h="268986">
                <a:tc>
                  <a:txBody>
                    <a:bodyPr/>
                    <a:lstStyle/>
                    <a:p>
                      <a:pPr marL="0" marR="0">
                        <a:lnSpc>
                          <a:spcPct val="150000"/>
                        </a:lnSpc>
                        <a:spcBef>
                          <a:spcPts val="0"/>
                        </a:spcBef>
                        <a:spcAft>
                          <a:spcPts val="0"/>
                        </a:spcAft>
                      </a:pPr>
                      <a:r>
                        <a:rPr lang="en-US" sz="1200" dirty="0">
                          <a:solidFill>
                            <a:schemeClr val="tx1"/>
                          </a:solidFill>
                          <a:effectLst/>
                        </a:rPr>
                        <a:t> </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CFD5EA"/>
                    </a:solidFill>
                  </a:tcPr>
                </a:tc>
                <a:tc>
                  <a:txBody>
                    <a:bodyPr/>
                    <a:lstStyle/>
                    <a:p>
                      <a:pPr marL="0" marR="0">
                        <a:lnSpc>
                          <a:spcPct val="150000"/>
                        </a:lnSpc>
                        <a:spcBef>
                          <a:spcPts val="0"/>
                        </a:spcBef>
                        <a:spcAft>
                          <a:spcPts val="0"/>
                        </a:spcAft>
                      </a:pPr>
                      <a:r>
                        <a:rPr lang="en-US" sz="1200" dirty="0">
                          <a:effectLst/>
                        </a:rPr>
                        <a:t>Concreteness 1</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dirty="0">
                          <a:effectLst/>
                        </a:rPr>
                        <a:t>-.015 (.004)</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a:effectLst/>
                        </a:rPr>
                        <a:t>-4.144</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dirty="0">
                          <a:effectLst/>
                        </a:rPr>
                        <a:t>&lt; .001</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extLst>
                  <a:ext uri="{0D108BD9-81ED-4DB2-BD59-A6C34878D82A}">
                    <a16:rowId xmlns:a16="http://schemas.microsoft.com/office/drawing/2014/main" val="976113386"/>
                  </a:ext>
                </a:extLst>
              </a:tr>
              <a:tr h="268986">
                <a:tc>
                  <a:txBody>
                    <a:bodyPr/>
                    <a:lstStyle/>
                    <a:p>
                      <a:pPr marL="0" marR="0">
                        <a:lnSpc>
                          <a:spcPct val="150000"/>
                        </a:lnSpc>
                        <a:spcBef>
                          <a:spcPts val="0"/>
                        </a:spcBef>
                        <a:spcAft>
                          <a:spcPts val="0"/>
                        </a:spcAft>
                      </a:pPr>
                      <a:r>
                        <a:rPr lang="en-US" sz="1200" dirty="0">
                          <a:solidFill>
                            <a:schemeClr val="tx1"/>
                          </a:solidFill>
                          <a:effectLst/>
                        </a:rPr>
                        <a:t> </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E9EBF5"/>
                    </a:solidFill>
                  </a:tcPr>
                </a:tc>
                <a:tc>
                  <a:txBody>
                    <a:bodyPr/>
                    <a:lstStyle/>
                    <a:p>
                      <a:pPr marL="0" marR="0">
                        <a:lnSpc>
                          <a:spcPct val="150000"/>
                        </a:lnSpc>
                        <a:spcBef>
                          <a:spcPts val="0"/>
                        </a:spcBef>
                        <a:spcAft>
                          <a:spcPts val="0"/>
                        </a:spcAft>
                      </a:pPr>
                      <a:r>
                        <a:rPr lang="en-US" sz="1200" dirty="0">
                          <a:effectLst/>
                        </a:rPr>
                        <a:t>Concreteness 2</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strike="sngStrike" dirty="0">
                          <a:effectLst/>
                        </a:rPr>
                        <a:t>.</a:t>
                      </a:r>
                      <a:r>
                        <a:rPr lang="en-US" sz="1200" dirty="0">
                          <a:effectLst/>
                        </a:rPr>
                        <a:t>045 (.004)</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dirty="0">
                          <a:effectLst/>
                        </a:rPr>
                        <a:t>10.128</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dirty="0">
                          <a:effectLst/>
                        </a:rPr>
                        <a:t>&lt; .001</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extLst>
                  <a:ext uri="{0D108BD9-81ED-4DB2-BD59-A6C34878D82A}">
                    <a16:rowId xmlns:a16="http://schemas.microsoft.com/office/drawing/2014/main" val="3939846"/>
                  </a:ext>
                </a:extLst>
              </a:tr>
              <a:tr h="268986">
                <a:tc>
                  <a:txBody>
                    <a:bodyPr/>
                    <a:lstStyle/>
                    <a:p>
                      <a:pPr marL="0" marR="0">
                        <a:lnSpc>
                          <a:spcPct val="150000"/>
                        </a:lnSpc>
                        <a:spcBef>
                          <a:spcPts val="0"/>
                        </a:spcBef>
                        <a:spcAft>
                          <a:spcPts val="0"/>
                        </a:spcAft>
                      </a:pPr>
                      <a:r>
                        <a:rPr lang="en-US" sz="1200" dirty="0">
                          <a:solidFill>
                            <a:schemeClr val="tx1"/>
                          </a:solidFill>
                          <a:effectLst/>
                        </a:rPr>
                        <a:t>Three</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CFD5EA"/>
                    </a:solidFill>
                  </a:tcPr>
                </a:tc>
                <a:tc>
                  <a:txBody>
                    <a:bodyPr/>
                    <a:lstStyle/>
                    <a:p>
                      <a:pPr marL="0" marR="0">
                        <a:lnSpc>
                          <a:spcPct val="150000"/>
                        </a:lnSpc>
                        <a:spcBef>
                          <a:spcPts val="0"/>
                        </a:spcBef>
                        <a:spcAft>
                          <a:spcPts val="0"/>
                        </a:spcAft>
                      </a:pPr>
                      <a:r>
                        <a:rPr lang="en-US" sz="1200" dirty="0">
                          <a:effectLst/>
                        </a:rPr>
                        <a:t>QSS</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dirty="0">
                          <a:effectLst/>
                        </a:rPr>
                        <a:t>.005 (.001)</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a:effectLst/>
                        </a:rPr>
                        <a:t>-8.910</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dirty="0">
                          <a:effectLst/>
                        </a:rPr>
                        <a:t>&lt; .001</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extLst>
                  <a:ext uri="{0D108BD9-81ED-4DB2-BD59-A6C34878D82A}">
                    <a16:rowId xmlns:a16="http://schemas.microsoft.com/office/drawing/2014/main" val="3505884168"/>
                  </a:ext>
                </a:extLst>
              </a:tr>
              <a:tr h="268986">
                <a:tc>
                  <a:txBody>
                    <a:bodyPr/>
                    <a:lstStyle/>
                    <a:p>
                      <a:pPr marL="0" marR="0">
                        <a:lnSpc>
                          <a:spcPct val="150000"/>
                        </a:lnSpc>
                        <a:spcBef>
                          <a:spcPts val="0"/>
                        </a:spcBef>
                        <a:spcAft>
                          <a:spcPts val="0"/>
                        </a:spcAft>
                      </a:pPr>
                      <a:r>
                        <a:rPr lang="en-US" sz="1200" dirty="0">
                          <a:solidFill>
                            <a:schemeClr val="tx1"/>
                          </a:solidFill>
                          <a:effectLst/>
                        </a:rPr>
                        <a:t> </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E9EBF5"/>
                    </a:solidFill>
                  </a:tcPr>
                </a:tc>
                <a:tc>
                  <a:txBody>
                    <a:bodyPr/>
                    <a:lstStyle/>
                    <a:p>
                      <a:pPr marL="0" marR="0">
                        <a:lnSpc>
                          <a:spcPct val="150000"/>
                        </a:lnSpc>
                        <a:spcBef>
                          <a:spcPts val="0"/>
                        </a:spcBef>
                        <a:spcAft>
                          <a:spcPts val="0"/>
                        </a:spcAft>
                      </a:pPr>
                      <a:r>
                        <a:rPr lang="en-US" sz="1200">
                          <a:effectLst/>
                        </a:rPr>
                        <a:t>TSS</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dirty="0">
                          <a:effectLst/>
                        </a:rPr>
                        <a:t>-.002 (.001)</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a:effectLst/>
                        </a:rPr>
                        <a:t>-3.676</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dirty="0">
                          <a:effectLst/>
                        </a:rPr>
                        <a:t>.160</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extLst>
                  <a:ext uri="{0D108BD9-81ED-4DB2-BD59-A6C34878D82A}">
                    <a16:rowId xmlns:a16="http://schemas.microsoft.com/office/drawing/2014/main" val="1753238907"/>
                  </a:ext>
                </a:extLst>
              </a:tr>
              <a:tr h="268986">
                <a:tc>
                  <a:txBody>
                    <a:bodyPr/>
                    <a:lstStyle/>
                    <a:p>
                      <a:pPr marL="0" marR="0">
                        <a:lnSpc>
                          <a:spcPct val="150000"/>
                        </a:lnSpc>
                        <a:spcBef>
                          <a:spcPts val="0"/>
                        </a:spcBef>
                        <a:spcAft>
                          <a:spcPts val="0"/>
                        </a:spcAft>
                      </a:pPr>
                      <a:r>
                        <a:rPr lang="en-US" sz="1200" dirty="0">
                          <a:solidFill>
                            <a:schemeClr val="tx1"/>
                          </a:solidFill>
                          <a:effectLst/>
                        </a:rPr>
                        <a:t> </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CFD5EA"/>
                    </a:solidFill>
                  </a:tcPr>
                </a:tc>
                <a:tc>
                  <a:txBody>
                    <a:bodyPr/>
                    <a:lstStyle/>
                    <a:p>
                      <a:pPr marL="0" marR="0">
                        <a:lnSpc>
                          <a:spcPct val="150000"/>
                        </a:lnSpc>
                        <a:spcBef>
                          <a:spcPts val="0"/>
                        </a:spcBef>
                        <a:spcAft>
                          <a:spcPts val="0"/>
                        </a:spcAft>
                      </a:pPr>
                      <a:r>
                        <a:rPr lang="en-US" sz="1200">
                          <a:effectLst/>
                        </a:rPr>
                        <a:t>FSS 1</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dirty="0">
                          <a:effectLst/>
                        </a:rPr>
                        <a:t>-.001 </a:t>
                      </a:r>
                      <a:r>
                        <a:rPr lang="en-US" sz="1200" u="sng" dirty="0">
                          <a:effectLst/>
                        </a:rPr>
                        <a:t>(</a:t>
                      </a:r>
                      <a:r>
                        <a:rPr lang="en-US" sz="1200" dirty="0">
                          <a:effectLst/>
                        </a:rPr>
                        <a:t>.001)</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dirty="0">
                          <a:effectLst/>
                        </a:rPr>
                        <a:t>-4.339</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dirty="0">
                          <a:effectLst/>
                        </a:rPr>
                        <a:t>&lt; .001</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extLst>
                  <a:ext uri="{0D108BD9-81ED-4DB2-BD59-A6C34878D82A}">
                    <a16:rowId xmlns:a16="http://schemas.microsoft.com/office/drawing/2014/main" val="1364336892"/>
                  </a:ext>
                </a:extLst>
              </a:tr>
              <a:tr h="268986">
                <a:tc>
                  <a:txBody>
                    <a:bodyPr/>
                    <a:lstStyle/>
                    <a:p>
                      <a:pPr marL="0" marR="0">
                        <a:lnSpc>
                          <a:spcPct val="150000"/>
                        </a:lnSpc>
                        <a:spcBef>
                          <a:spcPts val="0"/>
                        </a:spcBef>
                        <a:spcAft>
                          <a:spcPts val="0"/>
                        </a:spcAft>
                      </a:pPr>
                      <a:r>
                        <a:rPr lang="en-US" sz="1200" dirty="0">
                          <a:solidFill>
                            <a:schemeClr val="tx1"/>
                          </a:solidFill>
                          <a:effectLst/>
                        </a:rPr>
                        <a:t> </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E9EBF5"/>
                    </a:solidFill>
                  </a:tcPr>
                </a:tc>
                <a:tc>
                  <a:txBody>
                    <a:bodyPr/>
                    <a:lstStyle/>
                    <a:p>
                      <a:pPr marL="0" marR="0">
                        <a:lnSpc>
                          <a:spcPct val="150000"/>
                        </a:lnSpc>
                        <a:spcBef>
                          <a:spcPts val="0"/>
                        </a:spcBef>
                        <a:spcAft>
                          <a:spcPts val="0"/>
                        </a:spcAft>
                      </a:pPr>
                      <a:r>
                        <a:rPr lang="en-US" sz="1200" dirty="0">
                          <a:effectLst/>
                        </a:rPr>
                        <a:t>FSS 2</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dirty="0">
                          <a:effectLst/>
                        </a:rPr>
                        <a:t>.001 (.001)</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dirty="0">
                          <a:effectLst/>
                        </a:rPr>
                        <a:t>4.884</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dirty="0">
                          <a:effectLst/>
                        </a:rPr>
                        <a:t>&lt; .001</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extLst>
                  <a:ext uri="{0D108BD9-81ED-4DB2-BD59-A6C34878D82A}">
                    <a16:rowId xmlns:a16="http://schemas.microsoft.com/office/drawing/2014/main" val="3816355212"/>
                  </a:ext>
                </a:extLst>
              </a:tr>
              <a:tr h="268986">
                <a:tc>
                  <a:txBody>
                    <a:bodyPr/>
                    <a:lstStyle/>
                    <a:p>
                      <a:pPr marL="0" marR="0">
                        <a:lnSpc>
                          <a:spcPct val="150000"/>
                        </a:lnSpc>
                        <a:spcBef>
                          <a:spcPts val="0"/>
                        </a:spcBef>
                        <a:spcAft>
                          <a:spcPts val="0"/>
                        </a:spcAft>
                      </a:pPr>
                      <a:r>
                        <a:rPr lang="en-US" sz="1200" dirty="0">
                          <a:solidFill>
                            <a:schemeClr val="tx1"/>
                          </a:solidFill>
                          <a:effectLst/>
                        </a:rPr>
                        <a:t> </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CFD5EA"/>
                    </a:solidFill>
                  </a:tcPr>
                </a:tc>
                <a:tc>
                  <a:txBody>
                    <a:bodyPr/>
                    <a:lstStyle/>
                    <a:p>
                      <a:pPr marL="0" marR="0">
                        <a:lnSpc>
                          <a:spcPct val="150000"/>
                        </a:lnSpc>
                        <a:spcBef>
                          <a:spcPts val="0"/>
                        </a:spcBef>
                        <a:spcAft>
                          <a:spcPts val="0"/>
                        </a:spcAft>
                      </a:pPr>
                      <a:r>
                        <a:rPr lang="en-US" sz="1200" dirty="0">
                          <a:effectLst/>
                        </a:rPr>
                        <a:t>Ortho N 2</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dirty="0">
                          <a:effectLst/>
                        </a:rPr>
                        <a:t>.001 (.001)</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a:effectLst/>
                        </a:rPr>
                        <a:t>7.403</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dirty="0">
                          <a:effectLst/>
                        </a:rPr>
                        <a:t>&lt; .001</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extLst>
                  <a:ext uri="{0D108BD9-81ED-4DB2-BD59-A6C34878D82A}">
                    <a16:rowId xmlns:a16="http://schemas.microsoft.com/office/drawing/2014/main" val="3722281719"/>
                  </a:ext>
                </a:extLst>
              </a:tr>
              <a:tr h="268986">
                <a:tc>
                  <a:txBody>
                    <a:bodyPr/>
                    <a:lstStyle/>
                    <a:p>
                      <a:pPr marL="0" marR="0">
                        <a:lnSpc>
                          <a:spcPct val="150000"/>
                        </a:lnSpc>
                        <a:spcBef>
                          <a:spcPts val="0"/>
                        </a:spcBef>
                        <a:spcAft>
                          <a:spcPts val="0"/>
                        </a:spcAft>
                      </a:pPr>
                      <a:r>
                        <a:rPr lang="en-US" sz="1200" dirty="0">
                          <a:solidFill>
                            <a:schemeClr val="tx1"/>
                          </a:solidFill>
                          <a:effectLst/>
                        </a:rPr>
                        <a:t> </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E9EBF5"/>
                    </a:solidFill>
                  </a:tcPr>
                </a:tc>
                <a:tc>
                  <a:txBody>
                    <a:bodyPr/>
                    <a:lstStyle/>
                    <a:p>
                      <a:pPr marL="0" marR="0">
                        <a:lnSpc>
                          <a:spcPct val="150000"/>
                        </a:lnSpc>
                        <a:spcBef>
                          <a:spcPts val="0"/>
                        </a:spcBef>
                        <a:spcAft>
                          <a:spcPts val="0"/>
                        </a:spcAft>
                      </a:pPr>
                      <a:r>
                        <a:rPr lang="en-US" sz="1200" dirty="0">
                          <a:effectLst/>
                        </a:rPr>
                        <a:t>Phono N 1</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dirty="0">
                          <a:effectLst/>
                        </a:rPr>
                        <a:t>-.001 (.001)</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a:effectLst/>
                        </a:rPr>
                        <a:t>-7.789</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dirty="0">
                          <a:effectLst/>
                        </a:rPr>
                        <a:t>&lt; .001</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extLst>
                  <a:ext uri="{0D108BD9-81ED-4DB2-BD59-A6C34878D82A}">
                    <a16:rowId xmlns:a16="http://schemas.microsoft.com/office/drawing/2014/main" val="352697372"/>
                  </a:ext>
                </a:extLst>
              </a:tr>
              <a:tr h="268986">
                <a:tc>
                  <a:txBody>
                    <a:bodyPr/>
                    <a:lstStyle/>
                    <a:p>
                      <a:pPr marL="0" marR="0">
                        <a:lnSpc>
                          <a:spcPct val="150000"/>
                        </a:lnSpc>
                        <a:spcBef>
                          <a:spcPts val="0"/>
                        </a:spcBef>
                        <a:spcAft>
                          <a:spcPts val="0"/>
                        </a:spcAft>
                      </a:pPr>
                      <a:r>
                        <a:rPr lang="en-US" sz="1200" dirty="0">
                          <a:solidFill>
                            <a:schemeClr val="tx1"/>
                          </a:solidFill>
                          <a:effectLst/>
                        </a:rPr>
                        <a:t> </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CFD5EA"/>
                    </a:solidFill>
                  </a:tcPr>
                </a:tc>
                <a:tc>
                  <a:txBody>
                    <a:bodyPr/>
                    <a:lstStyle/>
                    <a:p>
                      <a:pPr marL="0" marR="0">
                        <a:lnSpc>
                          <a:spcPct val="150000"/>
                        </a:lnSpc>
                        <a:spcBef>
                          <a:spcPts val="0"/>
                        </a:spcBef>
                        <a:spcAft>
                          <a:spcPts val="0"/>
                        </a:spcAft>
                      </a:pPr>
                      <a:r>
                        <a:rPr lang="en-US" sz="1200">
                          <a:effectLst/>
                        </a:rPr>
                        <a:t>COSC 2</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dirty="0">
                          <a:effectLst/>
                        </a:rPr>
                        <a:t>-.001 (.001)</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dirty="0">
                          <a:effectLst/>
                        </a:rPr>
                        <a:t>-3.288</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dirty="0">
                          <a:effectLst/>
                        </a:rPr>
                        <a:t>.010</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extLst>
                  <a:ext uri="{0D108BD9-81ED-4DB2-BD59-A6C34878D82A}">
                    <a16:rowId xmlns:a16="http://schemas.microsoft.com/office/drawing/2014/main" val="3654581293"/>
                  </a:ext>
                </a:extLst>
              </a:tr>
              <a:tr h="268986">
                <a:tc>
                  <a:txBody>
                    <a:bodyPr/>
                    <a:lstStyle/>
                    <a:p>
                      <a:pPr marL="0" marR="0">
                        <a:lnSpc>
                          <a:spcPct val="150000"/>
                        </a:lnSpc>
                        <a:spcBef>
                          <a:spcPts val="0"/>
                        </a:spcBef>
                        <a:spcAft>
                          <a:spcPts val="0"/>
                        </a:spcAft>
                      </a:pPr>
                      <a:r>
                        <a:rPr lang="en-US" sz="1200" dirty="0">
                          <a:solidFill>
                            <a:schemeClr val="tx1"/>
                          </a:solidFill>
                          <a:effectLst/>
                        </a:rPr>
                        <a:t>Four</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E9EBF5"/>
                    </a:solidFill>
                  </a:tcPr>
                </a:tc>
                <a:tc>
                  <a:txBody>
                    <a:bodyPr/>
                    <a:lstStyle/>
                    <a:p>
                      <a:pPr marL="0" marR="0">
                        <a:lnSpc>
                          <a:spcPct val="150000"/>
                        </a:lnSpc>
                        <a:spcBef>
                          <a:spcPts val="0"/>
                        </a:spcBef>
                        <a:spcAft>
                          <a:spcPts val="0"/>
                        </a:spcAft>
                      </a:pPr>
                      <a:r>
                        <a:rPr lang="en-US" sz="1200" dirty="0">
                          <a:effectLst/>
                        </a:rPr>
                        <a:t>FSG</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dirty="0">
                          <a:effectLst/>
                        </a:rPr>
                        <a:t>.391 (.021)</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a:effectLst/>
                        </a:rPr>
                        <a:t>18.186</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dirty="0">
                          <a:effectLst/>
                        </a:rPr>
                        <a:t>&lt; .001</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extLst>
                  <a:ext uri="{0D108BD9-81ED-4DB2-BD59-A6C34878D82A}">
                    <a16:rowId xmlns:a16="http://schemas.microsoft.com/office/drawing/2014/main" val="1545270285"/>
                  </a:ext>
                </a:extLst>
              </a:tr>
              <a:tr h="268986">
                <a:tc>
                  <a:txBody>
                    <a:bodyPr/>
                    <a:lstStyle/>
                    <a:p>
                      <a:pPr marL="0" marR="0">
                        <a:lnSpc>
                          <a:spcPct val="150000"/>
                        </a:lnSpc>
                        <a:spcBef>
                          <a:spcPts val="0"/>
                        </a:spcBef>
                        <a:spcAft>
                          <a:spcPts val="0"/>
                        </a:spcAft>
                      </a:pPr>
                      <a:r>
                        <a:rPr lang="en-US" sz="1200" dirty="0">
                          <a:solidFill>
                            <a:schemeClr val="tx1"/>
                          </a:solidFill>
                          <a:effectLst/>
                        </a:rPr>
                        <a:t> </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CFD5EA"/>
                    </a:solidFill>
                  </a:tcPr>
                </a:tc>
                <a:tc>
                  <a:txBody>
                    <a:bodyPr/>
                    <a:lstStyle/>
                    <a:p>
                      <a:pPr marL="0" marR="0">
                        <a:lnSpc>
                          <a:spcPct val="150000"/>
                        </a:lnSpc>
                        <a:spcBef>
                          <a:spcPts val="0"/>
                        </a:spcBef>
                        <a:spcAft>
                          <a:spcPts val="0"/>
                        </a:spcAft>
                      </a:pPr>
                      <a:r>
                        <a:rPr lang="en-US" sz="1200">
                          <a:effectLst/>
                        </a:rPr>
                        <a:t>LSA </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dirty="0">
                          <a:effectLst/>
                        </a:rPr>
                        <a:t>.123 (.106)</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a:effectLst/>
                        </a:rPr>
                        <a:t>7.919</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dirty="0">
                          <a:effectLst/>
                        </a:rPr>
                        <a:t>&lt; .001</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extLst>
                  <a:ext uri="{0D108BD9-81ED-4DB2-BD59-A6C34878D82A}">
                    <a16:rowId xmlns:a16="http://schemas.microsoft.com/office/drawing/2014/main" val="3450543358"/>
                  </a:ext>
                </a:extLst>
              </a:tr>
              <a:tr h="268986">
                <a:tc>
                  <a:txBody>
                    <a:bodyPr/>
                    <a:lstStyle/>
                    <a:p>
                      <a:pPr marL="0" marR="0">
                        <a:lnSpc>
                          <a:spcPct val="150000"/>
                        </a:lnSpc>
                        <a:spcBef>
                          <a:spcPts val="0"/>
                        </a:spcBef>
                        <a:spcAft>
                          <a:spcPts val="0"/>
                        </a:spcAft>
                      </a:pPr>
                      <a:r>
                        <a:rPr lang="en-US" sz="1200" dirty="0">
                          <a:solidFill>
                            <a:schemeClr val="tx1"/>
                          </a:solidFill>
                          <a:effectLst/>
                        </a:rPr>
                        <a:t> </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E9EBF5"/>
                    </a:solidFill>
                  </a:tcPr>
                </a:tc>
                <a:tc>
                  <a:txBody>
                    <a:bodyPr/>
                    <a:lstStyle/>
                    <a:p>
                      <a:pPr marL="0" marR="0">
                        <a:lnSpc>
                          <a:spcPct val="150000"/>
                        </a:lnSpc>
                        <a:spcBef>
                          <a:spcPts val="0"/>
                        </a:spcBef>
                        <a:spcAft>
                          <a:spcPts val="0"/>
                        </a:spcAft>
                      </a:pPr>
                      <a:r>
                        <a:rPr lang="en-US" sz="1200" dirty="0">
                          <a:effectLst/>
                        </a:rPr>
                        <a:t>COS</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dirty="0">
                          <a:effectLst/>
                        </a:rPr>
                        <a:t>.027 (.011)</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dirty="0">
                          <a:effectLst/>
                        </a:rPr>
                        <a:t>2.429</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dirty="0">
                          <a:effectLst/>
                        </a:rPr>
                        <a:t>.015</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extLst>
                  <a:ext uri="{0D108BD9-81ED-4DB2-BD59-A6C34878D82A}">
                    <a16:rowId xmlns:a16="http://schemas.microsoft.com/office/drawing/2014/main" val="1436781051"/>
                  </a:ext>
                </a:extLst>
              </a:tr>
            </a:tbl>
          </a:graphicData>
        </a:graphic>
      </p:graphicFrame>
      <p:sp>
        <p:nvSpPr>
          <p:cNvPr id="4" name="Rectangle 1">
            <a:extLst>
              <a:ext uri="{FF2B5EF4-FFF2-40B4-BE49-F238E27FC236}">
                <a16:creationId xmlns:a16="http://schemas.microsoft.com/office/drawing/2014/main" id="{26664B97-EFD6-4C18-AAD1-65420C4EB332}"/>
              </a:ext>
            </a:extLst>
          </p:cNvPr>
          <p:cNvSpPr>
            <a:spLocks noChangeArrowheads="1"/>
          </p:cNvSpPr>
          <p:nvPr/>
        </p:nvSpPr>
        <p:spPr bwMode="auto">
          <a:xfrm>
            <a:off x="284660" y="5540188"/>
            <a:ext cx="3845859"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1" u="none" strike="noStrike" cap="none" normalizeH="0" baseline="0" dirty="0">
                <a:ln>
                  <a:noFill/>
                </a:ln>
                <a:solidFill>
                  <a:schemeClr val="tx1"/>
                </a:solidFill>
                <a:effectLst/>
                <a:ea typeface="Times New Roman" panose="02020603050405020304" pitchFamily="18" charset="0"/>
              </a:rPr>
              <a:t>Note:</a:t>
            </a:r>
            <a:r>
              <a:rPr kumimoji="0" lang="en-US" altLang="en-US" sz="1400" b="0" i="0" u="none" strike="noStrike" cap="none" normalizeH="0" baseline="0" dirty="0">
                <a:ln>
                  <a:noFill/>
                </a:ln>
                <a:solidFill>
                  <a:schemeClr val="tx1"/>
                </a:solidFill>
                <a:effectLst/>
                <a:ea typeface="Times New Roman" panose="02020603050405020304" pitchFamily="18" charset="0"/>
              </a:rPr>
              <a:t> 1 = Cue item, 2 = Target Item. FSG, COS, and LSA have been mean centered. Statistics are reported for the step in which the variable was entered into the model.</a:t>
            </a:r>
            <a:endParaRPr kumimoji="0" lang="en-US" altLang="en-US" sz="1400" b="0" i="0" u="none" strike="noStrike" cap="none" normalizeH="0" baseline="0" dirty="0">
              <a:ln>
                <a:noFill/>
              </a:ln>
              <a:solidFill>
                <a:schemeClr val="tx1"/>
              </a:solidFill>
              <a:effectLst/>
            </a:endParaRPr>
          </a:p>
        </p:txBody>
      </p:sp>
      <p:sp>
        <p:nvSpPr>
          <p:cNvPr id="6" name="TextBox 5">
            <a:extLst>
              <a:ext uri="{FF2B5EF4-FFF2-40B4-BE49-F238E27FC236}">
                <a16:creationId xmlns:a16="http://schemas.microsoft.com/office/drawing/2014/main" id="{9C8DCCD9-936A-440A-B24D-198B33D918FC}"/>
              </a:ext>
            </a:extLst>
          </p:cNvPr>
          <p:cNvSpPr txBox="1"/>
          <p:nvPr/>
        </p:nvSpPr>
        <p:spPr>
          <a:xfrm>
            <a:off x="101894" y="2459504"/>
            <a:ext cx="5009882" cy="1938992"/>
          </a:xfrm>
          <a:prstGeom prst="rect">
            <a:avLst/>
          </a:prstGeom>
          <a:noFill/>
        </p:spPr>
        <p:txBody>
          <a:bodyPr wrap="square" rtlCol="0">
            <a:spAutoFit/>
          </a:bodyPr>
          <a:lstStyle/>
          <a:p>
            <a:r>
              <a:rPr lang="en-US" sz="2000" dirty="0"/>
              <a:t>Data was entered into the analysis hierarchically.</a:t>
            </a:r>
          </a:p>
          <a:p>
            <a:pPr marL="285750" indent="-285750">
              <a:buFont typeface="Arial" panose="020B0604020202020204" pitchFamily="34" charset="0"/>
              <a:buChar char="•"/>
            </a:pPr>
            <a:r>
              <a:rPr lang="en-US" sz="2000" dirty="0"/>
              <a:t>Step 1: Lexical Properties</a:t>
            </a:r>
          </a:p>
          <a:p>
            <a:pPr marL="285750" indent="-285750">
              <a:buFont typeface="Arial" panose="020B0604020202020204" pitchFamily="34" charset="0"/>
              <a:buChar char="•"/>
            </a:pPr>
            <a:r>
              <a:rPr lang="en-US" sz="2000" dirty="0"/>
              <a:t>Step 2: Participant Ratings</a:t>
            </a:r>
          </a:p>
          <a:p>
            <a:pPr marL="285750" indent="-285750">
              <a:buFont typeface="Arial" panose="020B0604020202020204" pitchFamily="34" charset="0"/>
              <a:buChar char="•"/>
            </a:pPr>
            <a:r>
              <a:rPr lang="en-US" sz="2000" dirty="0"/>
              <a:t>Step 3: Neighborhood Connections</a:t>
            </a:r>
          </a:p>
          <a:p>
            <a:pPr marL="285750" indent="-285750">
              <a:buFont typeface="Arial" panose="020B0604020202020204" pitchFamily="34" charset="0"/>
              <a:buChar char="•"/>
            </a:pPr>
            <a:r>
              <a:rPr lang="en-US" sz="2000" dirty="0"/>
              <a:t>Step 4: Word Overlap</a:t>
            </a:r>
          </a:p>
        </p:txBody>
      </p:sp>
    </p:spTree>
    <p:extLst>
      <p:ext uri="{BB962C8B-B14F-4D97-AF65-F5344CB8AC3E}">
        <p14:creationId xmlns:p14="http://schemas.microsoft.com/office/powerpoint/2010/main" val="14158333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290846-58CC-4342-B8D6-3D64A9951779}"/>
              </a:ext>
            </a:extLst>
          </p:cNvPr>
          <p:cNvSpPr>
            <a:spLocks noGrp="1"/>
          </p:cNvSpPr>
          <p:nvPr>
            <p:ph type="title" idx="4294967295"/>
          </p:nvPr>
        </p:nvSpPr>
        <p:spPr>
          <a:xfrm>
            <a:off x="0" y="0"/>
            <a:ext cx="4832952" cy="1317812"/>
          </a:xfrm>
        </p:spPr>
        <p:txBody>
          <a:bodyPr/>
          <a:lstStyle/>
          <a:p>
            <a:r>
              <a:rPr lang="en-US" dirty="0">
                <a:solidFill>
                  <a:schemeClr val="tx1"/>
                </a:solidFill>
              </a:rPr>
              <a:t>Single</a:t>
            </a:r>
            <a:r>
              <a:rPr lang="en-US" dirty="0">
                <a:solidFill>
                  <a:schemeClr val="tx2"/>
                </a:solidFill>
              </a:rPr>
              <a:t> </a:t>
            </a:r>
            <a:r>
              <a:rPr lang="en-US" dirty="0">
                <a:solidFill>
                  <a:schemeClr val="tx1"/>
                </a:solidFill>
              </a:rPr>
              <a:t>Word Norms – Recall</a:t>
            </a:r>
          </a:p>
        </p:txBody>
      </p:sp>
      <p:graphicFrame>
        <p:nvGraphicFramePr>
          <p:cNvPr id="3" name="Table 2">
            <a:extLst>
              <a:ext uri="{FF2B5EF4-FFF2-40B4-BE49-F238E27FC236}">
                <a16:creationId xmlns:a16="http://schemas.microsoft.com/office/drawing/2014/main" id="{C61721AE-F984-4111-A32D-6DBCADBB60A5}"/>
              </a:ext>
            </a:extLst>
          </p:cNvPr>
          <p:cNvGraphicFramePr>
            <a:graphicFrameLocks noGrp="1"/>
          </p:cNvGraphicFramePr>
          <p:nvPr>
            <p:extLst>
              <p:ext uri="{D42A27DB-BD31-4B8C-83A1-F6EECF244321}">
                <p14:modId xmlns:p14="http://schemas.microsoft.com/office/powerpoint/2010/main" val="3145186714"/>
              </p:ext>
            </p:extLst>
          </p:nvPr>
        </p:nvGraphicFramePr>
        <p:xfrm>
          <a:off x="4832952" y="0"/>
          <a:ext cx="7359045" cy="6743688"/>
        </p:xfrm>
        <a:graphic>
          <a:graphicData uri="http://schemas.openxmlformats.org/drawingml/2006/table">
            <a:tbl>
              <a:tblPr firstRow="1" firstCol="1" bandRow="1">
                <a:tableStyleId>{5C22544A-7EE6-4342-B048-85BDC9FD1C3A}</a:tableStyleId>
              </a:tblPr>
              <a:tblGrid>
                <a:gridCol w="787170">
                  <a:extLst>
                    <a:ext uri="{9D8B030D-6E8A-4147-A177-3AD203B41FA5}">
                      <a16:colId xmlns:a16="http://schemas.microsoft.com/office/drawing/2014/main" val="854469534"/>
                    </a:ext>
                  </a:extLst>
                </a:gridCol>
                <a:gridCol w="2156448">
                  <a:extLst>
                    <a:ext uri="{9D8B030D-6E8A-4147-A177-3AD203B41FA5}">
                      <a16:colId xmlns:a16="http://schemas.microsoft.com/office/drawing/2014/main" val="3622629123"/>
                    </a:ext>
                  </a:extLst>
                </a:gridCol>
                <a:gridCol w="1471809">
                  <a:extLst>
                    <a:ext uri="{9D8B030D-6E8A-4147-A177-3AD203B41FA5}">
                      <a16:colId xmlns:a16="http://schemas.microsoft.com/office/drawing/2014/main" val="1230847136"/>
                    </a:ext>
                  </a:extLst>
                </a:gridCol>
                <a:gridCol w="1471809">
                  <a:extLst>
                    <a:ext uri="{9D8B030D-6E8A-4147-A177-3AD203B41FA5}">
                      <a16:colId xmlns:a16="http://schemas.microsoft.com/office/drawing/2014/main" val="1232397468"/>
                    </a:ext>
                  </a:extLst>
                </a:gridCol>
                <a:gridCol w="1471809">
                  <a:extLst>
                    <a:ext uri="{9D8B030D-6E8A-4147-A177-3AD203B41FA5}">
                      <a16:colId xmlns:a16="http://schemas.microsoft.com/office/drawing/2014/main" val="827059674"/>
                    </a:ext>
                  </a:extLst>
                </a:gridCol>
              </a:tblGrid>
              <a:tr h="280987">
                <a:tc>
                  <a:txBody>
                    <a:bodyPr/>
                    <a:lstStyle/>
                    <a:p>
                      <a:pPr marL="0" marR="0">
                        <a:lnSpc>
                          <a:spcPct val="150000"/>
                        </a:lnSpc>
                        <a:spcBef>
                          <a:spcPts val="0"/>
                        </a:spcBef>
                        <a:spcAft>
                          <a:spcPts val="0"/>
                        </a:spcAft>
                      </a:pPr>
                      <a:r>
                        <a:rPr lang="en-US" sz="1200" dirty="0">
                          <a:solidFill>
                            <a:schemeClr val="tx1"/>
                          </a:solidFill>
                          <a:effectLst/>
                        </a:rPr>
                        <a:t>Step</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E9EBF5"/>
                    </a:solidFill>
                  </a:tcPr>
                </a:tc>
                <a:tc>
                  <a:txBody>
                    <a:bodyPr/>
                    <a:lstStyle/>
                    <a:p>
                      <a:pPr marL="0" marR="0" algn="ctr">
                        <a:lnSpc>
                          <a:spcPct val="150000"/>
                        </a:lnSpc>
                        <a:spcBef>
                          <a:spcPts val="0"/>
                        </a:spcBef>
                        <a:spcAft>
                          <a:spcPts val="0"/>
                        </a:spcAft>
                      </a:pPr>
                      <a:r>
                        <a:rPr lang="en-US" sz="1200" dirty="0">
                          <a:solidFill>
                            <a:schemeClr val="tx1"/>
                          </a:solidFill>
                          <a:effectLst/>
                        </a:rPr>
                        <a:t>IV</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E9EBF5"/>
                    </a:solidFill>
                  </a:tcPr>
                </a:tc>
                <a:tc>
                  <a:txBody>
                    <a:bodyPr/>
                    <a:lstStyle/>
                    <a:p>
                      <a:pPr marL="0" marR="0" algn="ctr">
                        <a:lnSpc>
                          <a:spcPct val="150000"/>
                        </a:lnSpc>
                        <a:spcBef>
                          <a:spcPts val="0"/>
                        </a:spcBef>
                        <a:spcAft>
                          <a:spcPts val="0"/>
                        </a:spcAft>
                      </a:pPr>
                      <a:r>
                        <a:rPr lang="en-US" sz="1200" dirty="0">
                          <a:solidFill>
                            <a:schemeClr val="tx1"/>
                          </a:solidFill>
                          <a:effectLst/>
                        </a:rPr>
                        <a:t>b (SE)</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E9EBF5"/>
                    </a:solidFill>
                  </a:tcPr>
                </a:tc>
                <a:tc>
                  <a:txBody>
                    <a:bodyPr/>
                    <a:lstStyle/>
                    <a:p>
                      <a:pPr marL="0" marR="0" algn="ctr">
                        <a:lnSpc>
                          <a:spcPct val="150000"/>
                        </a:lnSpc>
                        <a:spcBef>
                          <a:spcPts val="0"/>
                        </a:spcBef>
                        <a:spcAft>
                          <a:spcPts val="0"/>
                        </a:spcAft>
                      </a:pPr>
                      <a:r>
                        <a:rPr lang="en-US" sz="1200" dirty="0">
                          <a:solidFill>
                            <a:schemeClr val="tx1"/>
                          </a:solidFill>
                          <a:effectLst/>
                        </a:rPr>
                        <a:t>t</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E9EBF5"/>
                    </a:solidFill>
                  </a:tcPr>
                </a:tc>
                <a:tc>
                  <a:txBody>
                    <a:bodyPr/>
                    <a:lstStyle/>
                    <a:p>
                      <a:pPr marL="0" marR="0" algn="ctr">
                        <a:lnSpc>
                          <a:spcPct val="150000"/>
                        </a:lnSpc>
                        <a:spcBef>
                          <a:spcPts val="0"/>
                        </a:spcBef>
                        <a:spcAft>
                          <a:spcPts val="0"/>
                        </a:spcAft>
                      </a:pPr>
                      <a:r>
                        <a:rPr lang="en-US" sz="1200" dirty="0">
                          <a:solidFill>
                            <a:schemeClr val="tx1"/>
                          </a:solidFill>
                          <a:effectLst/>
                        </a:rPr>
                        <a:t>p</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E9EBF5"/>
                    </a:solidFill>
                  </a:tcPr>
                </a:tc>
                <a:extLst>
                  <a:ext uri="{0D108BD9-81ED-4DB2-BD59-A6C34878D82A}">
                    <a16:rowId xmlns:a16="http://schemas.microsoft.com/office/drawing/2014/main" val="2140448988"/>
                  </a:ext>
                </a:extLst>
              </a:tr>
              <a:tr h="280987">
                <a:tc>
                  <a:txBody>
                    <a:bodyPr/>
                    <a:lstStyle/>
                    <a:p>
                      <a:pPr marL="0" marR="0">
                        <a:lnSpc>
                          <a:spcPct val="150000"/>
                        </a:lnSpc>
                        <a:spcBef>
                          <a:spcPts val="0"/>
                        </a:spcBef>
                        <a:spcAft>
                          <a:spcPts val="0"/>
                        </a:spcAft>
                      </a:pPr>
                      <a:r>
                        <a:rPr lang="en-US" sz="1200" dirty="0">
                          <a:solidFill>
                            <a:schemeClr val="tx1"/>
                          </a:solidFill>
                          <a:effectLst/>
                          <a:latin typeface="+mn-lt"/>
                        </a:rPr>
                        <a:t>One</a:t>
                      </a:r>
                      <a:endParaRPr lang="en-US" sz="1200" dirty="0">
                        <a:solidFill>
                          <a:schemeClr val="tx1"/>
                        </a:solidFill>
                        <a:effectLst/>
                        <a:latin typeface="+mn-lt"/>
                        <a:ea typeface="Times New Roman" panose="02020603050405020304" pitchFamily="18" charset="0"/>
                        <a:cs typeface="Times New Roman" panose="02020603050405020304" pitchFamily="18" charset="0"/>
                      </a:endParaRPr>
                    </a:p>
                  </a:txBody>
                  <a:tcPr marL="36497" marR="36497" marT="0" marB="0">
                    <a:solidFill>
                      <a:srgbClr val="CFD5EA"/>
                    </a:solidFill>
                  </a:tcPr>
                </a:tc>
                <a:tc>
                  <a:txBody>
                    <a:bodyPr/>
                    <a:lstStyle/>
                    <a:p>
                      <a:pPr marL="0" marR="0">
                        <a:lnSpc>
                          <a:spcPct val="150000"/>
                        </a:lnSpc>
                        <a:spcBef>
                          <a:spcPts val="0"/>
                        </a:spcBef>
                        <a:spcAft>
                          <a:spcPts val="0"/>
                        </a:spcAft>
                      </a:pPr>
                      <a:r>
                        <a:rPr lang="en-US" sz="1200" dirty="0">
                          <a:effectLst/>
                          <a:latin typeface="+mn-lt"/>
                          <a:ea typeface="Times New Roman" panose="02020603050405020304" pitchFamily="18" charset="0"/>
                          <a:cs typeface="Times New Roman" panose="02020603050405020304" pitchFamily="18" charset="0"/>
                        </a:rPr>
                        <a:t>SUBTLEX 1</a:t>
                      </a:r>
                    </a:p>
                  </a:txBody>
                  <a:tcPr marL="36497" marR="36497" marT="0" marB="0"/>
                </a:tc>
                <a:tc>
                  <a:txBody>
                    <a:bodyPr/>
                    <a:lstStyle/>
                    <a:p>
                      <a:pPr marL="0" marR="0" algn="ctr">
                        <a:lnSpc>
                          <a:spcPct val="15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-.257 (.280)</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a:effectLst/>
                          <a:latin typeface="+mn-lt"/>
                          <a:ea typeface="Calibri" panose="020F0502020204030204" pitchFamily="34" charset="0"/>
                          <a:cs typeface="Times New Roman" panose="02020603050405020304" pitchFamily="18" charset="0"/>
                        </a:rPr>
                        <a:t>-9.234</a:t>
                      </a:r>
                      <a:endParaRPr lang="en-US" sz="120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&lt; .001</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237718854"/>
                  </a:ext>
                </a:extLst>
              </a:tr>
              <a:tr h="280987">
                <a:tc>
                  <a:txBody>
                    <a:bodyPr/>
                    <a:lstStyle/>
                    <a:p>
                      <a:pPr marL="0" marR="0">
                        <a:lnSpc>
                          <a:spcPct val="150000"/>
                        </a:lnSpc>
                        <a:spcBef>
                          <a:spcPts val="0"/>
                        </a:spcBef>
                        <a:spcAft>
                          <a:spcPts val="0"/>
                        </a:spcAft>
                      </a:pPr>
                      <a:r>
                        <a:rPr lang="en-US" sz="1200" dirty="0">
                          <a:solidFill>
                            <a:schemeClr val="tx1"/>
                          </a:solidFill>
                          <a:effectLst/>
                          <a:latin typeface="+mn-lt"/>
                        </a:rPr>
                        <a:t> </a:t>
                      </a:r>
                      <a:endParaRPr lang="en-US" sz="1200" dirty="0">
                        <a:solidFill>
                          <a:schemeClr val="tx1"/>
                        </a:solidFill>
                        <a:effectLst/>
                        <a:latin typeface="+mn-lt"/>
                        <a:ea typeface="Times New Roman" panose="02020603050405020304" pitchFamily="18" charset="0"/>
                        <a:cs typeface="Times New Roman" panose="02020603050405020304" pitchFamily="18" charset="0"/>
                      </a:endParaRPr>
                    </a:p>
                  </a:txBody>
                  <a:tcPr marL="36497" marR="36497" marT="0" marB="0">
                    <a:solidFill>
                      <a:srgbClr val="E9EBF5"/>
                    </a:solidFill>
                  </a:tcPr>
                </a:tc>
                <a:tc>
                  <a:txBody>
                    <a:bodyPr/>
                    <a:lstStyle/>
                    <a:p>
                      <a:pPr marL="0" marR="0">
                        <a:lnSpc>
                          <a:spcPct val="150000"/>
                        </a:lnSpc>
                        <a:spcBef>
                          <a:spcPts val="0"/>
                        </a:spcBef>
                        <a:spcAft>
                          <a:spcPts val="0"/>
                        </a:spcAft>
                      </a:pPr>
                      <a:r>
                        <a:rPr lang="en-US" sz="1200" dirty="0">
                          <a:effectLst/>
                          <a:latin typeface="+mn-lt"/>
                          <a:ea typeface="Times New Roman" panose="02020603050405020304" pitchFamily="18" charset="0"/>
                          <a:cs typeface="Times New Roman" panose="02020603050405020304" pitchFamily="18" charset="0"/>
                        </a:rPr>
                        <a:t>SUBTLEX 2</a:t>
                      </a:r>
                    </a:p>
                  </a:txBody>
                  <a:tcPr marL="36497" marR="36497" marT="0" marB="0"/>
                </a:tc>
                <a:tc>
                  <a:txBody>
                    <a:bodyPr/>
                    <a:lstStyle/>
                    <a:p>
                      <a:pPr marL="0" marR="0" algn="ctr">
                        <a:lnSpc>
                          <a:spcPct val="15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.082 (.030)</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a:effectLst/>
                          <a:latin typeface="+mn-lt"/>
                          <a:ea typeface="Calibri" panose="020F0502020204030204" pitchFamily="34" charset="0"/>
                          <a:cs typeface="Times New Roman" panose="02020603050405020304" pitchFamily="18" charset="0"/>
                        </a:rPr>
                        <a:t>2.761</a:t>
                      </a:r>
                      <a:endParaRPr lang="en-US" sz="120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.006</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017311224"/>
                  </a:ext>
                </a:extLst>
              </a:tr>
              <a:tr h="280987">
                <a:tc>
                  <a:txBody>
                    <a:bodyPr/>
                    <a:lstStyle/>
                    <a:p>
                      <a:pPr marL="0" marR="0">
                        <a:lnSpc>
                          <a:spcPct val="150000"/>
                        </a:lnSpc>
                        <a:spcBef>
                          <a:spcPts val="0"/>
                        </a:spcBef>
                        <a:spcAft>
                          <a:spcPts val="0"/>
                        </a:spcAft>
                      </a:pPr>
                      <a:r>
                        <a:rPr lang="en-US" sz="1200" dirty="0">
                          <a:solidFill>
                            <a:schemeClr val="tx1"/>
                          </a:solidFill>
                          <a:effectLst/>
                          <a:latin typeface="+mn-lt"/>
                        </a:rPr>
                        <a:t> </a:t>
                      </a:r>
                      <a:endParaRPr lang="en-US" sz="1200" dirty="0">
                        <a:solidFill>
                          <a:schemeClr val="tx1"/>
                        </a:solidFill>
                        <a:effectLst/>
                        <a:latin typeface="+mn-lt"/>
                        <a:ea typeface="Times New Roman" panose="02020603050405020304" pitchFamily="18" charset="0"/>
                        <a:cs typeface="Times New Roman" panose="02020603050405020304" pitchFamily="18" charset="0"/>
                      </a:endParaRPr>
                    </a:p>
                  </a:txBody>
                  <a:tcPr marL="36497" marR="36497" marT="0" marB="0">
                    <a:solidFill>
                      <a:srgbClr val="CFD5EA"/>
                    </a:solidFill>
                  </a:tcPr>
                </a:tc>
                <a:tc>
                  <a:txBody>
                    <a:bodyPr/>
                    <a:lstStyle/>
                    <a:p>
                      <a:pPr marL="0" marR="0">
                        <a:lnSpc>
                          <a:spcPct val="150000"/>
                        </a:lnSpc>
                        <a:spcBef>
                          <a:spcPts val="0"/>
                        </a:spcBef>
                        <a:spcAft>
                          <a:spcPts val="0"/>
                        </a:spcAft>
                      </a:pPr>
                      <a:r>
                        <a:rPr lang="en-US" sz="1200" dirty="0">
                          <a:effectLst/>
                          <a:latin typeface="+mn-lt"/>
                          <a:ea typeface="Times New Roman" panose="02020603050405020304" pitchFamily="18" charset="0"/>
                          <a:cs typeface="Times New Roman" panose="02020603050405020304" pitchFamily="18" charset="0"/>
                        </a:rPr>
                        <a:t>Length 1</a:t>
                      </a:r>
                    </a:p>
                  </a:txBody>
                  <a:tcPr marL="36497" marR="36497" marT="0" marB="0"/>
                </a:tc>
                <a:tc>
                  <a:txBody>
                    <a:bodyPr/>
                    <a:lstStyle/>
                    <a:p>
                      <a:pPr marL="0" marR="0" algn="ctr">
                        <a:lnSpc>
                          <a:spcPct val="15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.138 (.015)</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a:effectLst/>
                          <a:latin typeface="+mn-lt"/>
                          <a:ea typeface="Calibri" panose="020F0502020204030204" pitchFamily="34" charset="0"/>
                          <a:cs typeface="Times New Roman" panose="02020603050405020304" pitchFamily="18" charset="0"/>
                        </a:rPr>
                        <a:t>9.225</a:t>
                      </a:r>
                      <a:endParaRPr lang="en-US" sz="120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&lt; .001</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403196035"/>
                  </a:ext>
                </a:extLst>
              </a:tr>
              <a:tr h="280987">
                <a:tc>
                  <a:txBody>
                    <a:bodyPr/>
                    <a:lstStyle/>
                    <a:p>
                      <a:pPr marL="0" marR="0">
                        <a:lnSpc>
                          <a:spcPct val="150000"/>
                        </a:lnSpc>
                        <a:spcBef>
                          <a:spcPts val="0"/>
                        </a:spcBef>
                        <a:spcAft>
                          <a:spcPts val="0"/>
                        </a:spcAft>
                      </a:pPr>
                      <a:r>
                        <a:rPr lang="en-US" sz="1200" dirty="0">
                          <a:solidFill>
                            <a:schemeClr val="tx1"/>
                          </a:solidFill>
                          <a:effectLst/>
                          <a:latin typeface="+mn-lt"/>
                        </a:rPr>
                        <a:t> </a:t>
                      </a:r>
                      <a:endParaRPr lang="en-US" sz="1200" dirty="0">
                        <a:solidFill>
                          <a:schemeClr val="tx1"/>
                        </a:solidFill>
                        <a:effectLst/>
                        <a:latin typeface="+mn-lt"/>
                        <a:ea typeface="Times New Roman" panose="02020603050405020304" pitchFamily="18" charset="0"/>
                        <a:cs typeface="Times New Roman" panose="02020603050405020304" pitchFamily="18" charset="0"/>
                      </a:endParaRPr>
                    </a:p>
                  </a:txBody>
                  <a:tcPr marL="36497" marR="36497" marT="0" marB="0">
                    <a:solidFill>
                      <a:srgbClr val="E9EBF5"/>
                    </a:solidFill>
                  </a:tcPr>
                </a:tc>
                <a:tc>
                  <a:txBody>
                    <a:bodyPr/>
                    <a:lstStyle/>
                    <a:p>
                      <a:pPr marL="0" marR="0">
                        <a:lnSpc>
                          <a:spcPct val="150000"/>
                        </a:lnSpc>
                        <a:spcBef>
                          <a:spcPts val="0"/>
                        </a:spcBef>
                        <a:spcAft>
                          <a:spcPts val="0"/>
                        </a:spcAft>
                      </a:pPr>
                      <a:r>
                        <a:rPr lang="en-US" sz="1200" dirty="0">
                          <a:effectLst/>
                          <a:latin typeface="+mn-lt"/>
                          <a:ea typeface="Times New Roman" panose="02020603050405020304" pitchFamily="18" charset="0"/>
                          <a:cs typeface="Times New Roman" panose="02020603050405020304" pitchFamily="18" charset="0"/>
                        </a:rPr>
                        <a:t>Length 2</a:t>
                      </a:r>
                    </a:p>
                  </a:txBody>
                  <a:tcPr marL="36497" marR="36497" marT="0" marB="0"/>
                </a:tc>
                <a:tc>
                  <a:txBody>
                    <a:bodyPr/>
                    <a:lstStyle/>
                    <a:p>
                      <a:pPr marL="0" marR="0" algn="ctr">
                        <a:lnSpc>
                          <a:spcPct val="15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-.047 (.012)</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a:effectLst/>
                          <a:latin typeface="+mn-lt"/>
                          <a:ea typeface="Calibri" panose="020F0502020204030204" pitchFamily="34" charset="0"/>
                          <a:cs typeface="Times New Roman" panose="02020603050405020304" pitchFamily="18" charset="0"/>
                        </a:rPr>
                        <a:t>-3.866</a:t>
                      </a:r>
                      <a:endParaRPr lang="en-US" sz="120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&lt; .001</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486614551"/>
                  </a:ext>
                </a:extLst>
              </a:tr>
              <a:tr h="280987">
                <a:tc>
                  <a:txBody>
                    <a:bodyPr/>
                    <a:lstStyle/>
                    <a:p>
                      <a:pPr marL="0" marR="0">
                        <a:lnSpc>
                          <a:spcPct val="150000"/>
                        </a:lnSpc>
                        <a:spcBef>
                          <a:spcPts val="0"/>
                        </a:spcBef>
                        <a:spcAft>
                          <a:spcPts val="0"/>
                        </a:spcAft>
                      </a:pPr>
                      <a:r>
                        <a:rPr lang="en-US" sz="1200" dirty="0">
                          <a:solidFill>
                            <a:schemeClr val="tx1"/>
                          </a:solidFill>
                          <a:effectLst/>
                          <a:latin typeface="+mn-lt"/>
                        </a:rPr>
                        <a:t>Two</a:t>
                      </a:r>
                      <a:endParaRPr lang="en-US" sz="1200" dirty="0">
                        <a:solidFill>
                          <a:schemeClr val="tx1"/>
                        </a:solidFill>
                        <a:effectLst/>
                        <a:latin typeface="+mn-lt"/>
                        <a:ea typeface="Times New Roman" panose="02020603050405020304" pitchFamily="18" charset="0"/>
                        <a:cs typeface="Times New Roman" panose="02020603050405020304" pitchFamily="18" charset="0"/>
                      </a:endParaRPr>
                    </a:p>
                  </a:txBody>
                  <a:tcPr marL="36497" marR="36497" marT="0" marB="0">
                    <a:solidFill>
                      <a:srgbClr val="CFD5EA"/>
                    </a:solidFill>
                  </a:tcPr>
                </a:tc>
                <a:tc>
                  <a:txBody>
                    <a:bodyPr/>
                    <a:lstStyle/>
                    <a:p>
                      <a:pPr marL="0" marR="0">
                        <a:lnSpc>
                          <a:spcPct val="150000"/>
                        </a:lnSpc>
                        <a:spcBef>
                          <a:spcPts val="0"/>
                        </a:spcBef>
                        <a:spcAft>
                          <a:spcPts val="0"/>
                        </a:spcAft>
                      </a:pPr>
                      <a:r>
                        <a:rPr lang="en-US" sz="1200" dirty="0">
                          <a:effectLst/>
                          <a:latin typeface="+mn-lt"/>
                          <a:ea typeface="Times New Roman" panose="02020603050405020304" pitchFamily="18" charset="0"/>
                          <a:cs typeface="Times New Roman" panose="02020603050405020304" pitchFamily="18" charset="0"/>
                        </a:rPr>
                        <a:t>AOA 1</a:t>
                      </a:r>
                    </a:p>
                  </a:txBody>
                  <a:tcPr marL="36497" marR="36497" marT="0" marB="0"/>
                </a:tc>
                <a:tc>
                  <a:txBody>
                    <a:bodyPr/>
                    <a:lstStyle/>
                    <a:p>
                      <a:pPr marL="0" marR="0" algn="ctr">
                        <a:lnSpc>
                          <a:spcPct val="15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-.023 (.018)</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a:effectLst/>
                          <a:latin typeface="+mn-lt"/>
                          <a:ea typeface="Calibri" panose="020F0502020204030204" pitchFamily="34" charset="0"/>
                          <a:cs typeface="Times New Roman" panose="02020603050405020304" pitchFamily="18" charset="0"/>
                        </a:rPr>
                        <a:t>-1.331</a:t>
                      </a:r>
                      <a:endParaRPr lang="en-US" sz="120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.183</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17622806"/>
                  </a:ext>
                </a:extLst>
              </a:tr>
              <a:tr h="280987">
                <a:tc>
                  <a:txBody>
                    <a:bodyPr/>
                    <a:lstStyle/>
                    <a:p>
                      <a:pPr marL="0" marR="0">
                        <a:lnSpc>
                          <a:spcPct val="150000"/>
                        </a:lnSpc>
                        <a:spcBef>
                          <a:spcPts val="0"/>
                        </a:spcBef>
                        <a:spcAft>
                          <a:spcPts val="0"/>
                        </a:spcAft>
                      </a:pPr>
                      <a:r>
                        <a:rPr lang="en-US" sz="1200" dirty="0">
                          <a:solidFill>
                            <a:schemeClr val="tx1"/>
                          </a:solidFill>
                          <a:effectLst/>
                          <a:latin typeface="+mn-lt"/>
                        </a:rPr>
                        <a:t> </a:t>
                      </a:r>
                      <a:endParaRPr lang="en-US" sz="1200" dirty="0">
                        <a:solidFill>
                          <a:schemeClr val="tx1"/>
                        </a:solidFill>
                        <a:effectLst/>
                        <a:latin typeface="+mn-lt"/>
                        <a:ea typeface="Times New Roman" panose="02020603050405020304" pitchFamily="18" charset="0"/>
                        <a:cs typeface="Times New Roman" panose="02020603050405020304" pitchFamily="18" charset="0"/>
                      </a:endParaRPr>
                    </a:p>
                  </a:txBody>
                  <a:tcPr marL="36497" marR="36497" marT="0" marB="0">
                    <a:solidFill>
                      <a:srgbClr val="E9EBF5"/>
                    </a:solidFill>
                  </a:tcPr>
                </a:tc>
                <a:tc>
                  <a:txBody>
                    <a:bodyPr/>
                    <a:lstStyle/>
                    <a:p>
                      <a:pPr marL="0" marR="0">
                        <a:lnSpc>
                          <a:spcPct val="150000"/>
                        </a:lnSpc>
                        <a:spcBef>
                          <a:spcPts val="0"/>
                        </a:spcBef>
                        <a:spcAft>
                          <a:spcPts val="0"/>
                        </a:spcAft>
                      </a:pPr>
                      <a:r>
                        <a:rPr lang="en-US" sz="1200" dirty="0">
                          <a:effectLst/>
                          <a:latin typeface="+mn-lt"/>
                          <a:ea typeface="Times New Roman" panose="02020603050405020304" pitchFamily="18" charset="0"/>
                          <a:cs typeface="Times New Roman" panose="02020603050405020304" pitchFamily="18" charset="0"/>
                        </a:rPr>
                        <a:t>AO1 2</a:t>
                      </a:r>
                    </a:p>
                  </a:txBody>
                  <a:tcPr marL="36497" marR="36497" marT="0" marB="0"/>
                </a:tc>
                <a:tc>
                  <a:txBody>
                    <a:bodyPr/>
                    <a:lstStyle/>
                    <a:p>
                      <a:pPr marL="0" marR="0" algn="ctr">
                        <a:lnSpc>
                          <a:spcPct val="15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-.087 (.019)</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a:effectLst/>
                          <a:latin typeface="+mn-lt"/>
                          <a:ea typeface="Calibri" panose="020F0502020204030204" pitchFamily="34" charset="0"/>
                          <a:cs typeface="Times New Roman" panose="02020603050405020304" pitchFamily="18" charset="0"/>
                        </a:rPr>
                        <a:t>-4.474</a:t>
                      </a:r>
                      <a:endParaRPr lang="en-US" sz="120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&lt; .001</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4201444992"/>
                  </a:ext>
                </a:extLst>
              </a:tr>
              <a:tr h="280987">
                <a:tc>
                  <a:txBody>
                    <a:bodyPr/>
                    <a:lstStyle/>
                    <a:p>
                      <a:pPr marL="0" marR="0">
                        <a:lnSpc>
                          <a:spcPct val="150000"/>
                        </a:lnSpc>
                        <a:spcBef>
                          <a:spcPts val="0"/>
                        </a:spcBef>
                        <a:spcAft>
                          <a:spcPts val="0"/>
                        </a:spcAft>
                      </a:pPr>
                      <a:r>
                        <a:rPr lang="en-US" sz="1200" dirty="0">
                          <a:solidFill>
                            <a:schemeClr val="tx1"/>
                          </a:solidFill>
                          <a:effectLst/>
                          <a:latin typeface="+mn-lt"/>
                        </a:rPr>
                        <a:t> </a:t>
                      </a:r>
                      <a:endParaRPr lang="en-US" sz="1200" dirty="0">
                        <a:solidFill>
                          <a:schemeClr val="tx1"/>
                        </a:solidFill>
                        <a:effectLst/>
                        <a:latin typeface="+mn-lt"/>
                        <a:ea typeface="Times New Roman" panose="02020603050405020304" pitchFamily="18" charset="0"/>
                        <a:cs typeface="Times New Roman" panose="02020603050405020304" pitchFamily="18" charset="0"/>
                      </a:endParaRPr>
                    </a:p>
                  </a:txBody>
                  <a:tcPr marL="36497" marR="36497" marT="0" marB="0">
                    <a:solidFill>
                      <a:srgbClr val="CFD5EA"/>
                    </a:solidFill>
                  </a:tcPr>
                </a:tc>
                <a:tc>
                  <a:txBody>
                    <a:bodyPr/>
                    <a:lstStyle/>
                    <a:p>
                      <a:pPr marL="0" marR="0">
                        <a:lnSpc>
                          <a:spcPct val="150000"/>
                        </a:lnSpc>
                        <a:spcBef>
                          <a:spcPts val="0"/>
                        </a:spcBef>
                        <a:spcAft>
                          <a:spcPts val="0"/>
                        </a:spcAft>
                      </a:pPr>
                      <a:r>
                        <a:rPr lang="en-US" sz="1200" dirty="0">
                          <a:effectLst/>
                          <a:latin typeface="+mn-lt"/>
                          <a:ea typeface="Times New Roman" panose="02020603050405020304" pitchFamily="18" charset="0"/>
                          <a:cs typeface="Times New Roman" panose="02020603050405020304" pitchFamily="18" charset="0"/>
                        </a:rPr>
                        <a:t>Familiarity 1</a:t>
                      </a:r>
                    </a:p>
                  </a:txBody>
                  <a:tcPr marL="36497" marR="36497" marT="0" marB="0"/>
                </a:tc>
                <a:tc>
                  <a:txBody>
                    <a:bodyPr/>
                    <a:lstStyle/>
                    <a:p>
                      <a:pPr marL="0" marR="0" algn="ctr">
                        <a:lnSpc>
                          <a:spcPct val="15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-.587 (.118)</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a:effectLst/>
                          <a:latin typeface="+mn-lt"/>
                          <a:ea typeface="Calibri" panose="020F0502020204030204" pitchFamily="34" charset="0"/>
                          <a:cs typeface="Times New Roman" panose="02020603050405020304" pitchFamily="18" charset="0"/>
                        </a:rPr>
                        <a:t>-4.975</a:t>
                      </a:r>
                      <a:endParaRPr lang="en-US" sz="120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&lt; .001</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472122163"/>
                  </a:ext>
                </a:extLst>
              </a:tr>
              <a:tr h="280987">
                <a:tc>
                  <a:txBody>
                    <a:bodyPr/>
                    <a:lstStyle/>
                    <a:p>
                      <a:pPr marL="0" marR="0">
                        <a:lnSpc>
                          <a:spcPct val="150000"/>
                        </a:lnSpc>
                        <a:spcBef>
                          <a:spcPts val="0"/>
                        </a:spcBef>
                        <a:spcAft>
                          <a:spcPts val="0"/>
                        </a:spcAft>
                      </a:pPr>
                      <a:r>
                        <a:rPr lang="en-US" sz="1200" dirty="0">
                          <a:solidFill>
                            <a:schemeClr val="tx1"/>
                          </a:solidFill>
                          <a:effectLst/>
                          <a:latin typeface="+mn-lt"/>
                        </a:rPr>
                        <a:t> </a:t>
                      </a:r>
                      <a:endParaRPr lang="en-US" sz="1200" dirty="0">
                        <a:solidFill>
                          <a:schemeClr val="tx1"/>
                        </a:solidFill>
                        <a:effectLst/>
                        <a:latin typeface="+mn-lt"/>
                        <a:ea typeface="Times New Roman" panose="02020603050405020304" pitchFamily="18" charset="0"/>
                        <a:cs typeface="Times New Roman" panose="02020603050405020304" pitchFamily="18" charset="0"/>
                      </a:endParaRPr>
                    </a:p>
                  </a:txBody>
                  <a:tcPr marL="36497" marR="36497" marT="0" marB="0">
                    <a:solidFill>
                      <a:srgbClr val="E9EBF5"/>
                    </a:solidFill>
                  </a:tcPr>
                </a:tc>
                <a:tc>
                  <a:txBody>
                    <a:bodyPr/>
                    <a:lstStyle/>
                    <a:p>
                      <a:pPr marL="0" marR="0">
                        <a:lnSpc>
                          <a:spcPct val="150000"/>
                        </a:lnSpc>
                        <a:spcBef>
                          <a:spcPts val="0"/>
                        </a:spcBef>
                        <a:spcAft>
                          <a:spcPts val="0"/>
                        </a:spcAft>
                      </a:pPr>
                      <a:r>
                        <a:rPr lang="en-US" sz="1200" dirty="0">
                          <a:effectLst/>
                          <a:latin typeface="+mn-lt"/>
                          <a:ea typeface="Times New Roman" panose="02020603050405020304" pitchFamily="18" charset="0"/>
                          <a:cs typeface="Times New Roman" panose="02020603050405020304" pitchFamily="18" charset="0"/>
                        </a:rPr>
                        <a:t>Familiarity 2</a:t>
                      </a:r>
                    </a:p>
                  </a:txBody>
                  <a:tcPr marL="36497" marR="36497" marT="0" marB="0"/>
                </a:tc>
                <a:tc>
                  <a:txBody>
                    <a:bodyPr/>
                    <a:lstStyle/>
                    <a:p>
                      <a:pPr marL="0" marR="0" algn="ctr">
                        <a:lnSpc>
                          <a:spcPct val="15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-.283 (.098)</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-2.873</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.004</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294854915"/>
                  </a:ext>
                </a:extLst>
              </a:tr>
              <a:tr h="280987">
                <a:tc>
                  <a:txBody>
                    <a:bodyPr/>
                    <a:lstStyle/>
                    <a:p>
                      <a:pPr marL="0" marR="0">
                        <a:lnSpc>
                          <a:spcPct val="150000"/>
                        </a:lnSpc>
                        <a:spcBef>
                          <a:spcPts val="0"/>
                        </a:spcBef>
                        <a:spcAft>
                          <a:spcPts val="0"/>
                        </a:spcAft>
                      </a:pPr>
                      <a:r>
                        <a:rPr lang="en-US" sz="1200" dirty="0">
                          <a:solidFill>
                            <a:schemeClr val="tx1"/>
                          </a:solidFill>
                          <a:effectLst/>
                          <a:latin typeface="+mn-lt"/>
                        </a:rPr>
                        <a:t> </a:t>
                      </a:r>
                      <a:endParaRPr lang="en-US" sz="1200" dirty="0">
                        <a:solidFill>
                          <a:schemeClr val="tx1"/>
                        </a:solidFill>
                        <a:effectLst/>
                        <a:latin typeface="+mn-lt"/>
                        <a:ea typeface="Times New Roman" panose="02020603050405020304" pitchFamily="18" charset="0"/>
                        <a:cs typeface="Times New Roman" panose="02020603050405020304" pitchFamily="18" charset="0"/>
                      </a:endParaRPr>
                    </a:p>
                  </a:txBody>
                  <a:tcPr marL="36497" marR="36497" marT="0" marB="0">
                    <a:solidFill>
                      <a:srgbClr val="CFD5EA"/>
                    </a:solidFill>
                  </a:tcPr>
                </a:tc>
                <a:tc>
                  <a:txBody>
                    <a:bodyPr/>
                    <a:lstStyle/>
                    <a:p>
                      <a:pPr marL="0" marR="0">
                        <a:lnSpc>
                          <a:spcPct val="150000"/>
                        </a:lnSpc>
                        <a:spcBef>
                          <a:spcPts val="0"/>
                        </a:spcBef>
                        <a:spcAft>
                          <a:spcPts val="0"/>
                        </a:spcAft>
                      </a:pPr>
                      <a:r>
                        <a:rPr lang="en-US" sz="1200" dirty="0">
                          <a:effectLst/>
                          <a:latin typeface="+mn-lt"/>
                          <a:ea typeface="Times New Roman" panose="02020603050405020304" pitchFamily="18" charset="0"/>
                          <a:cs typeface="Times New Roman" panose="02020603050405020304" pitchFamily="18" charset="0"/>
                        </a:rPr>
                        <a:t>Valence 1</a:t>
                      </a:r>
                    </a:p>
                  </a:txBody>
                  <a:tcPr marL="36497" marR="36497" marT="0" marB="0"/>
                </a:tc>
                <a:tc>
                  <a:txBody>
                    <a:bodyPr/>
                    <a:lstStyle/>
                    <a:p>
                      <a:pPr marL="0" marR="0" algn="ctr">
                        <a:lnSpc>
                          <a:spcPct val="15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-.143 (.020)</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a:effectLst/>
                          <a:latin typeface="+mn-lt"/>
                          <a:ea typeface="Calibri" panose="020F0502020204030204" pitchFamily="34" charset="0"/>
                          <a:cs typeface="Times New Roman" panose="02020603050405020304" pitchFamily="18" charset="0"/>
                        </a:rPr>
                        <a:t>-7.269</a:t>
                      </a:r>
                      <a:endParaRPr lang="en-US" sz="120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&lt; .001</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227289449"/>
                  </a:ext>
                </a:extLst>
              </a:tr>
              <a:tr h="280987">
                <a:tc>
                  <a:txBody>
                    <a:bodyPr/>
                    <a:lstStyle/>
                    <a:p>
                      <a:pPr marL="0" marR="0">
                        <a:lnSpc>
                          <a:spcPct val="150000"/>
                        </a:lnSpc>
                        <a:spcBef>
                          <a:spcPts val="0"/>
                        </a:spcBef>
                        <a:spcAft>
                          <a:spcPts val="0"/>
                        </a:spcAft>
                      </a:pPr>
                      <a:r>
                        <a:rPr lang="en-US" sz="1200" dirty="0">
                          <a:solidFill>
                            <a:schemeClr val="tx1"/>
                          </a:solidFill>
                          <a:effectLst/>
                          <a:latin typeface="+mn-lt"/>
                        </a:rPr>
                        <a:t> </a:t>
                      </a:r>
                      <a:endParaRPr lang="en-US" sz="1200" dirty="0">
                        <a:solidFill>
                          <a:schemeClr val="tx1"/>
                        </a:solidFill>
                        <a:effectLst/>
                        <a:latin typeface="+mn-lt"/>
                        <a:ea typeface="Times New Roman" panose="02020603050405020304" pitchFamily="18" charset="0"/>
                        <a:cs typeface="Times New Roman" panose="02020603050405020304" pitchFamily="18" charset="0"/>
                      </a:endParaRPr>
                    </a:p>
                  </a:txBody>
                  <a:tcPr marL="36497" marR="36497" marT="0" marB="0">
                    <a:solidFill>
                      <a:srgbClr val="E9EBF5"/>
                    </a:solidFill>
                  </a:tcPr>
                </a:tc>
                <a:tc>
                  <a:txBody>
                    <a:bodyPr/>
                    <a:lstStyle/>
                    <a:p>
                      <a:pPr marL="0" marR="0">
                        <a:lnSpc>
                          <a:spcPct val="150000"/>
                        </a:lnSpc>
                        <a:spcBef>
                          <a:spcPts val="0"/>
                        </a:spcBef>
                        <a:spcAft>
                          <a:spcPts val="0"/>
                        </a:spcAft>
                      </a:pPr>
                      <a:r>
                        <a:rPr lang="en-US" sz="1200" dirty="0">
                          <a:effectLst/>
                          <a:latin typeface="+mn-lt"/>
                          <a:ea typeface="Times New Roman" panose="02020603050405020304" pitchFamily="18" charset="0"/>
                          <a:cs typeface="Times New Roman" panose="02020603050405020304" pitchFamily="18" charset="0"/>
                        </a:rPr>
                        <a:t>Valence 2</a:t>
                      </a:r>
                    </a:p>
                  </a:txBody>
                  <a:tcPr marL="36497" marR="36497" marT="0" marB="0"/>
                </a:tc>
                <a:tc>
                  <a:txBody>
                    <a:bodyPr/>
                    <a:lstStyle/>
                    <a:p>
                      <a:pPr marL="0" marR="0" algn="ctr">
                        <a:lnSpc>
                          <a:spcPct val="15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-.012 (.019)</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-.619</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.536</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820718643"/>
                  </a:ext>
                </a:extLst>
              </a:tr>
              <a:tr h="280987">
                <a:tc>
                  <a:txBody>
                    <a:bodyPr/>
                    <a:lstStyle/>
                    <a:p>
                      <a:pPr marL="0" marR="0">
                        <a:lnSpc>
                          <a:spcPct val="150000"/>
                        </a:lnSpc>
                        <a:spcBef>
                          <a:spcPts val="0"/>
                        </a:spcBef>
                        <a:spcAft>
                          <a:spcPts val="0"/>
                        </a:spcAft>
                      </a:pPr>
                      <a:r>
                        <a:rPr lang="en-US" sz="1200" dirty="0">
                          <a:solidFill>
                            <a:schemeClr val="tx1"/>
                          </a:solidFill>
                          <a:effectLst/>
                          <a:latin typeface="+mn-lt"/>
                        </a:rPr>
                        <a:t> </a:t>
                      </a:r>
                      <a:endParaRPr lang="en-US" sz="1200" dirty="0">
                        <a:solidFill>
                          <a:schemeClr val="tx1"/>
                        </a:solidFill>
                        <a:effectLst/>
                        <a:latin typeface="+mn-lt"/>
                        <a:ea typeface="Times New Roman" panose="02020603050405020304" pitchFamily="18" charset="0"/>
                        <a:cs typeface="Times New Roman" panose="02020603050405020304" pitchFamily="18" charset="0"/>
                      </a:endParaRPr>
                    </a:p>
                  </a:txBody>
                  <a:tcPr marL="36497" marR="36497" marT="0" marB="0">
                    <a:solidFill>
                      <a:srgbClr val="CFD5EA"/>
                    </a:solidFill>
                  </a:tcPr>
                </a:tc>
                <a:tc>
                  <a:txBody>
                    <a:bodyPr/>
                    <a:lstStyle/>
                    <a:p>
                      <a:pPr marL="0" marR="0">
                        <a:lnSpc>
                          <a:spcPct val="150000"/>
                        </a:lnSpc>
                        <a:spcBef>
                          <a:spcPts val="0"/>
                        </a:spcBef>
                        <a:spcAft>
                          <a:spcPts val="0"/>
                        </a:spcAft>
                      </a:pPr>
                      <a:r>
                        <a:rPr lang="en-US" sz="1200" dirty="0">
                          <a:effectLst/>
                          <a:latin typeface="+mn-lt"/>
                          <a:ea typeface="Times New Roman" panose="02020603050405020304" pitchFamily="18" charset="0"/>
                          <a:cs typeface="Times New Roman" panose="02020603050405020304" pitchFamily="18" charset="0"/>
                        </a:rPr>
                        <a:t>Imageability 1</a:t>
                      </a:r>
                    </a:p>
                  </a:txBody>
                  <a:tcPr marL="36497" marR="36497" marT="0" marB="0"/>
                </a:tc>
                <a:tc>
                  <a:txBody>
                    <a:bodyPr/>
                    <a:lstStyle/>
                    <a:p>
                      <a:pPr marL="0" marR="0" algn="ctr">
                        <a:lnSpc>
                          <a:spcPct val="15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.086 (.032)</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2.697</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.007</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257766747"/>
                  </a:ext>
                </a:extLst>
              </a:tr>
              <a:tr h="280987">
                <a:tc>
                  <a:txBody>
                    <a:bodyPr/>
                    <a:lstStyle/>
                    <a:p>
                      <a:pPr marL="0" marR="0">
                        <a:lnSpc>
                          <a:spcPct val="150000"/>
                        </a:lnSpc>
                        <a:spcBef>
                          <a:spcPts val="0"/>
                        </a:spcBef>
                        <a:spcAft>
                          <a:spcPts val="0"/>
                        </a:spcAft>
                      </a:pPr>
                      <a:r>
                        <a:rPr lang="en-US" sz="1200" dirty="0">
                          <a:solidFill>
                            <a:schemeClr val="tx1"/>
                          </a:solidFill>
                          <a:effectLst/>
                          <a:latin typeface="+mn-lt"/>
                        </a:rPr>
                        <a:t> </a:t>
                      </a:r>
                      <a:endParaRPr lang="en-US" sz="1200" dirty="0">
                        <a:solidFill>
                          <a:schemeClr val="tx1"/>
                        </a:solidFill>
                        <a:effectLst/>
                        <a:latin typeface="+mn-lt"/>
                        <a:ea typeface="Times New Roman" panose="02020603050405020304" pitchFamily="18" charset="0"/>
                        <a:cs typeface="Times New Roman" panose="02020603050405020304" pitchFamily="18" charset="0"/>
                      </a:endParaRPr>
                    </a:p>
                  </a:txBody>
                  <a:tcPr marL="36497" marR="36497" marT="0" marB="0">
                    <a:solidFill>
                      <a:srgbClr val="E9EBF5"/>
                    </a:solidFill>
                  </a:tcPr>
                </a:tc>
                <a:tc>
                  <a:txBody>
                    <a:bodyPr/>
                    <a:lstStyle/>
                    <a:p>
                      <a:pPr marL="0" marR="0">
                        <a:lnSpc>
                          <a:spcPct val="150000"/>
                        </a:lnSpc>
                        <a:spcBef>
                          <a:spcPts val="0"/>
                        </a:spcBef>
                        <a:spcAft>
                          <a:spcPts val="0"/>
                        </a:spcAft>
                      </a:pPr>
                      <a:r>
                        <a:rPr lang="en-US" sz="1200" dirty="0">
                          <a:effectLst/>
                          <a:latin typeface="+mn-lt"/>
                          <a:ea typeface="Times New Roman" panose="02020603050405020304" pitchFamily="18" charset="0"/>
                          <a:cs typeface="Times New Roman" panose="02020603050405020304" pitchFamily="18" charset="0"/>
                        </a:rPr>
                        <a:t>Concreteness 2</a:t>
                      </a:r>
                    </a:p>
                  </a:txBody>
                  <a:tcPr marL="36497" marR="36497" marT="0" marB="0"/>
                </a:tc>
                <a:tc>
                  <a:txBody>
                    <a:bodyPr/>
                    <a:lstStyle/>
                    <a:p>
                      <a:pPr marL="0" marR="0" algn="ctr">
                        <a:lnSpc>
                          <a:spcPct val="15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.131 (.027)</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-4.838</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&lt; .001</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112338979"/>
                  </a:ext>
                </a:extLst>
              </a:tr>
              <a:tr h="280987">
                <a:tc>
                  <a:txBody>
                    <a:bodyPr/>
                    <a:lstStyle/>
                    <a:p>
                      <a:pPr marL="0" marR="0">
                        <a:lnSpc>
                          <a:spcPct val="150000"/>
                        </a:lnSpc>
                        <a:spcBef>
                          <a:spcPts val="0"/>
                        </a:spcBef>
                        <a:spcAft>
                          <a:spcPts val="0"/>
                        </a:spcAft>
                      </a:pPr>
                      <a:r>
                        <a:rPr lang="en-US" sz="1200" dirty="0">
                          <a:solidFill>
                            <a:schemeClr val="tx1"/>
                          </a:solidFill>
                          <a:effectLst/>
                          <a:latin typeface="+mn-lt"/>
                        </a:rPr>
                        <a:t>Three</a:t>
                      </a:r>
                      <a:endParaRPr lang="en-US" sz="1200" dirty="0">
                        <a:solidFill>
                          <a:schemeClr val="tx1"/>
                        </a:solidFill>
                        <a:effectLst/>
                        <a:latin typeface="+mn-lt"/>
                        <a:ea typeface="Times New Roman" panose="02020603050405020304" pitchFamily="18" charset="0"/>
                        <a:cs typeface="Times New Roman" panose="02020603050405020304" pitchFamily="18" charset="0"/>
                      </a:endParaRPr>
                    </a:p>
                  </a:txBody>
                  <a:tcPr marL="36497" marR="36497" marT="0" marB="0">
                    <a:solidFill>
                      <a:srgbClr val="CFD5EA"/>
                    </a:solidFill>
                  </a:tcPr>
                </a:tc>
                <a:tc>
                  <a:txBody>
                    <a:bodyPr/>
                    <a:lstStyle/>
                    <a:p>
                      <a:pPr marL="0" marR="0">
                        <a:lnSpc>
                          <a:spcPct val="150000"/>
                        </a:lnSpc>
                        <a:spcBef>
                          <a:spcPts val="0"/>
                        </a:spcBef>
                        <a:spcAft>
                          <a:spcPts val="0"/>
                        </a:spcAft>
                      </a:pPr>
                      <a:r>
                        <a:rPr lang="en-US" sz="1200" dirty="0">
                          <a:effectLst/>
                          <a:latin typeface="+mn-lt"/>
                          <a:ea typeface="Times New Roman" panose="02020603050405020304" pitchFamily="18" charset="0"/>
                          <a:cs typeface="Times New Roman" panose="02020603050405020304" pitchFamily="18" charset="0"/>
                        </a:rPr>
                        <a:t>QSS</a:t>
                      </a:r>
                    </a:p>
                  </a:txBody>
                  <a:tcPr marL="36497" marR="36497" marT="0" marB="0"/>
                </a:tc>
                <a:tc>
                  <a:txBody>
                    <a:bodyPr/>
                    <a:lstStyle/>
                    <a:p>
                      <a:pPr marL="0" marR="0" algn="ctr">
                        <a:lnSpc>
                          <a:spcPct val="15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.001 (.003)</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.271</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.786</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976113386"/>
                  </a:ext>
                </a:extLst>
              </a:tr>
              <a:tr h="280987">
                <a:tc>
                  <a:txBody>
                    <a:bodyPr/>
                    <a:lstStyle/>
                    <a:p>
                      <a:pPr marL="0" marR="0">
                        <a:lnSpc>
                          <a:spcPct val="150000"/>
                        </a:lnSpc>
                        <a:spcBef>
                          <a:spcPts val="0"/>
                        </a:spcBef>
                        <a:spcAft>
                          <a:spcPts val="0"/>
                        </a:spcAft>
                      </a:pPr>
                      <a:r>
                        <a:rPr lang="en-US" sz="1200" dirty="0">
                          <a:solidFill>
                            <a:schemeClr val="tx1"/>
                          </a:solidFill>
                          <a:effectLst/>
                          <a:latin typeface="+mn-lt"/>
                        </a:rPr>
                        <a:t> </a:t>
                      </a:r>
                      <a:endParaRPr lang="en-US" sz="1200" dirty="0">
                        <a:solidFill>
                          <a:schemeClr val="tx1"/>
                        </a:solidFill>
                        <a:effectLst/>
                        <a:latin typeface="+mn-lt"/>
                        <a:ea typeface="Times New Roman" panose="02020603050405020304" pitchFamily="18" charset="0"/>
                        <a:cs typeface="Times New Roman" panose="02020603050405020304" pitchFamily="18" charset="0"/>
                      </a:endParaRPr>
                    </a:p>
                  </a:txBody>
                  <a:tcPr marL="36497" marR="36497" marT="0" marB="0">
                    <a:solidFill>
                      <a:srgbClr val="E9EBF5"/>
                    </a:solidFill>
                  </a:tcPr>
                </a:tc>
                <a:tc>
                  <a:txBody>
                    <a:bodyPr/>
                    <a:lstStyle/>
                    <a:p>
                      <a:pPr marL="0" marR="0">
                        <a:lnSpc>
                          <a:spcPct val="150000"/>
                        </a:lnSpc>
                        <a:spcBef>
                          <a:spcPts val="0"/>
                        </a:spcBef>
                        <a:spcAft>
                          <a:spcPts val="0"/>
                        </a:spcAft>
                      </a:pPr>
                      <a:r>
                        <a:rPr lang="en-US" sz="1200" dirty="0">
                          <a:effectLst/>
                          <a:latin typeface="+mn-lt"/>
                          <a:ea typeface="Times New Roman" panose="02020603050405020304" pitchFamily="18" charset="0"/>
                          <a:cs typeface="Times New Roman" panose="02020603050405020304" pitchFamily="18" charset="0"/>
                        </a:rPr>
                        <a:t>TSS</a:t>
                      </a:r>
                    </a:p>
                  </a:txBody>
                  <a:tcPr marL="36497" marR="36497" marT="0" marB="0"/>
                </a:tc>
                <a:tc>
                  <a:txBody>
                    <a:bodyPr/>
                    <a:lstStyle/>
                    <a:p>
                      <a:pPr marL="0" marR="0" algn="ctr">
                        <a:lnSpc>
                          <a:spcPct val="15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-.015 (.004)</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-3.401</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&lt; .001</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939846"/>
                  </a:ext>
                </a:extLst>
              </a:tr>
              <a:tr h="280987">
                <a:tc>
                  <a:txBody>
                    <a:bodyPr/>
                    <a:lstStyle/>
                    <a:p>
                      <a:pPr marL="0" marR="0">
                        <a:lnSpc>
                          <a:spcPct val="150000"/>
                        </a:lnSpc>
                        <a:spcBef>
                          <a:spcPts val="0"/>
                        </a:spcBef>
                        <a:spcAft>
                          <a:spcPts val="0"/>
                        </a:spcAft>
                      </a:pPr>
                      <a:endParaRPr lang="en-US" sz="1200" dirty="0">
                        <a:solidFill>
                          <a:schemeClr val="tx1"/>
                        </a:solidFill>
                        <a:effectLst/>
                        <a:latin typeface="+mn-lt"/>
                        <a:ea typeface="Times New Roman" panose="02020603050405020304" pitchFamily="18" charset="0"/>
                        <a:cs typeface="Times New Roman" panose="02020603050405020304" pitchFamily="18" charset="0"/>
                      </a:endParaRPr>
                    </a:p>
                  </a:txBody>
                  <a:tcPr marL="36497" marR="36497" marT="0" marB="0">
                    <a:solidFill>
                      <a:srgbClr val="CFD5EA"/>
                    </a:solidFill>
                  </a:tcPr>
                </a:tc>
                <a:tc>
                  <a:txBody>
                    <a:bodyPr/>
                    <a:lstStyle/>
                    <a:p>
                      <a:pPr marL="0" marR="0">
                        <a:lnSpc>
                          <a:spcPct val="150000"/>
                        </a:lnSpc>
                        <a:spcBef>
                          <a:spcPts val="0"/>
                        </a:spcBef>
                        <a:spcAft>
                          <a:spcPts val="0"/>
                        </a:spcAft>
                      </a:pPr>
                      <a:r>
                        <a:rPr lang="en-US" sz="1200" dirty="0">
                          <a:effectLst/>
                          <a:latin typeface="+mn-lt"/>
                          <a:ea typeface="Times New Roman" panose="02020603050405020304" pitchFamily="18" charset="0"/>
                          <a:cs typeface="Times New Roman" panose="02020603050405020304" pitchFamily="18" charset="0"/>
                        </a:rPr>
                        <a:t>FSS 1</a:t>
                      </a:r>
                    </a:p>
                  </a:txBody>
                  <a:tcPr marL="36497" marR="36497" marT="0" marB="0"/>
                </a:tc>
                <a:tc>
                  <a:txBody>
                    <a:bodyPr/>
                    <a:lstStyle/>
                    <a:p>
                      <a:pPr marL="0" marR="0" algn="ctr">
                        <a:lnSpc>
                          <a:spcPct val="15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-.012 (.002)</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-5.494</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&lt; .001</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505884168"/>
                  </a:ext>
                </a:extLst>
              </a:tr>
              <a:tr h="280987">
                <a:tc>
                  <a:txBody>
                    <a:bodyPr/>
                    <a:lstStyle/>
                    <a:p>
                      <a:pPr marL="0" marR="0">
                        <a:lnSpc>
                          <a:spcPct val="150000"/>
                        </a:lnSpc>
                        <a:spcBef>
                          <a:spcPts val="0"/>
                        </a:spcBef>
                        <a:spcAft>
                          <a:spcPts val="0"/>
                        </a:spcAft>
                      </a:pPr>
                      <a:r>
                        <a:rPr lang="en-US" sz="1200" dirty="0">
                          <a:solidFill>
                            <a:schemeClr val="tx1"/>
                          </a:solidFill>
                          <a:effectLst/>
                          <a:latin typeface="+mn-lt"/>
                        </a:rPr>
                        <a:t> </a:t>
                      </a:r>
                      <a:endParaRPr lang="en-US" sz="1200" dirty="0">
                        <a:solidFill>
                          <a:schemeClr val="tx1"/>
                        </a:solidFill>
                        <a:effectLst/>
                        <a:latin typeface="+mn-lt"/>
                        <a:ea typeface="Times New Roman" panose="02020603050405020304" pitchFamily="18" charset="0"/>
                        <a:cs typeface="Times New Roman" panose="02020603050405020304" pitchFamily="18" charset="0"/>
                      </a:endParaRPr>
                    </a:p>
                  </a:txBody>
                  <a:tcPr marL="36497" marR="36497" marT="0" marB="0">
                    <a:solidFill>
                      <a:srgbClr val="E9EBF5"/>
                    </a:solidFill>
                  </a:tcPr>
                </a:tc>
                <a:tc>
                  <a:txBody>
                    <a:bodyPr/>
                    <a:lstStyle/>
                    <a:p>
                      <a:pPr marL="0" marR="0">
                        <a:lnSpc>
                          <a:spcPct val="150000"/>
                        </a:lnSpc>
                        <a:spcBef>
                          <a:spcPts val="0"/>
                        </a:spcBef>
                        <a:spcAft>
                          <a:spcPts val="0"/>
                        </a:spcAft>
                      </a:pPr>
                      <a:r>
                        <a:rPr lang="en-US" sz="1200" dirty="0">
                          <a:effectLst/>
                          <a:latin typeface="+mn-lt"/>
                          <a:ea typeface="Times New Roman" panose="02020603050405020304" pitchFamily="18" charset="0"/>
                          <a:cs typeface="Times New Roman" panose="02020603050405020304" pitchFamily="18" charset="0"/>
                        </a:rPr>
                        <a:t>FSS 2</a:t>
                      </a:r>
                    </a:p>
                  </a:txBody>
                  <a:tcPr marL="36497" marR="36497" marT="0" marB="0"/>
                </a:tc>
                <a:tc>
                  <a:txBody>
                    <a:bodyPr/>
                    <a:lstStyle/>
                    <a:p>
                      <a:pPr marL="0" marR="0" algn="ctr">
                        <a:lnSpc>
                          <a:spcPct val="15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.015 (.002)</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7.305</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&lt; .001</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753238907"/>
                  </a:ext>
                </a:extLst>
              </a:tr>
              <a:tr h="280987">
                <a:tc>
                  <a:txBody>
                    <a:bodyPr/>
                    <a:lstStyle/>
                    <a:p>
                      <a:pPr marL="0" marR="0">
                        <a:lnSpc>
                          <a:spcPct val="150000"/>
                        </a:lnSpc>
                        <a:spcBef>
                          <a:spcPts val="0"/>
                        </a:spcBef>
                        <a:spcAft>
                          <a:spcPts val="0"/>
                        </a:spcAft>
                      </a:pPr>
                      <a:r>
                        <a:rPr lang="en-US" sz="1200" dirty="0">
                          <a:solidFill>
                            <a:schemeClr val="tx1"/>
                          </a:solidFill>
                          <a:effectLst/>
                          <a:latin typeface="+mn-lt"/>
                        </a:rPr>
                        <a:t> </a:t>
                      </a:r>
                      <a:endParaRPr lang="en-US" sz="1200" dirty="0">
                        <a:solidFill>
                          <a:schemeClr val="tx1"/>
                        </a:solidFill>
                        <a:effectLst/>
                        <a:latin typeface="+mn-lt"/>
                        <a:ea typeface="Times New Roman" panose="02020603050405020304" pitchFamily="18" charset="0"/>
                        <a:cs typeface="Times New Roman" panose="02020603050405020304" pitchFamily="18" charset="0"/>
                      </a:endParaRPr>
                    </a:p>
                  </a:txBody>
                  <a:tcPr marL="36497" marR="36497" marT="0" marB="0">
                    <a:solidFill>
                      <a:srgbClr val="CFD5EA"/>
                    </a:solidFill>
                  </a:tcPr>
                </a:tc>
                <a:tc>
                  <a:txBody>
                    <a:bodyPr/>
                    <a:lstStyle/>
                    <a:p>
                      <a:pPr marL="0" marR="0">
                        <a:lnSpc>
                          <a:spcPct val="150000"/>
                        </a:lnSpc>
                        <a:spcBef>
                          <a:spcPts val="0"/>
                        </a:spcBef>
                        <a:spcAft>
                          <a:spcPts val="0"/>
                        </a:spcAft>
                      </a:pPr>
                      <a:r>
                        <a:rPr lang="en-US" sz="1200" dirty="0">
                          <a:effectLst/>
                          <a:latin typeface="+mn-lt"/>
                          <a:ea typeface="Times New Roman" panose="02020603050405020304" pitchFamily="18" charset="0"/>
                          <a:cs typeface="Times New Roman" panose="02020603050405020304" pitchFamily="18" charset="0"/>
                        </a:rPr>
                        <a:t>Ortho N 1</a:t>
                      </a:r>
                    </a:p>
                  </a:txBody>
                  <a:tcPr marL="36497" marR="36497" marT="0" marB="0"/>
                </a:tc>
                <a:tc>
                  <a:txBody>
                    <a:bodyPr/>
                    <a:lstStyle/>
                    <a:p>
                      <a:pPr marL="0" marR="0" algn="ctr">
                        <a:lnSpc>
                          <a:spcPct val="15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-.017 (.006)</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-3.023</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.003</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364336892"/>
                  </a:ext>
                </a:extLst>
              </a:tr>
              <a:tr h="280987">
                <a:tc>
                  <a:txBody>
                    <a:bodyPr/>
                    <a:lstStyle/>
                    <a:p>
                      <a:pPr marL="0" marR="0">
                        <a:lnSpc>
                          <a:spcPct val="150000"/>
                        </a:lnSpc>
                        <a:spcBef>
                          <a:spcPts val="0"/>
                        </a:spcBef>
                        <a:spcAft>
                          <a:spcPts val="0"/>
                        </a:spcAft>
                      </a:pPr>
                      <a:r>
                        <a:rPr lang="en-US" sz="1200" dirty="0">
                          <a:solidFill>
                            <a:schemeClr val="tx1"/>
                          </a:solidFill>
                          <a:effectLst/>
                          <a:latin typeface="+mn-lt"/>
                        </a:rPr>
                        <a:t> </a:t>
                      </a:r>
                      <a:endParaRPr lang="en-US" sz="1200" dirty="0">
                        <a:solidFill>
                          <a:schemeClr val="tx1"/>
                        </a:solidFill>
                        <a:effectLst/>
                        <a:latin typeface="+mn-lt"/>
                        <a:ea typeface="Times New Roman" panose="02020603050405020304" pitchFamily="18" charset="0"/>
                        <a:cs typeface="Times New Roman" panose="02020603050405020304" pitchFamily="18" charset="0"/>
                      </a:endParaRPr>
                    </a:p>
                  </a:txBody>
                  <a:tcPr marL="36497" marR="36497" marT="0" marB="0">
                    <a:solidFill>
                      <a:srgbClr val="E9EBF5"/>
                    </a:solidFill>
                  </a:tcPr>
                </a:tc>
                <a:tc>
                  <a:txBody>
                    <a:bodyPr/>
                    <a:lstStyle/>
                    <a:p>
                      <a:pPr marL="0" marR="0">
                        <a:lnSpc>
                          <a:spcPct val="150000"/>
                        </a:lnSpc>
                        <a:spcBef>
                          <a:spcPts val="0"/>
                        </a:spcBef>
                        <a:spcAft>
                          <a:spcPts val="0"/>
                        </a:spcAft>
                      </a:pPr>
                      <a:r>
                        <a:rPr lang="en-US" sz="1200" dirty="0">
                          <a:effectLst/>
                          <a:latin typeface="+mn-lt"/>
                          <a:ea typeface="Times New Roman" panose="02020603050405020304" pitchFamily="18" charset="0"/>
                          <a:cs typeface="Times New Roman" panose="02020603050405020304" pitchFamily="18" charset="0"/>
                        </a:rPr>
                        <a:t>Ortho N 2</a:t>
                      </a:r>
                    </a:p>
                  </a:txBody>
                  <a:tcPr marL="36497" marR="36497" marT="0" marB="0"/>
                </a:tc>
                <a:tc>
                  <a:txBody>
                    <a:bodyPr/>
                    <a:lstStyle/>
                    <a:p>
                      <a:pPr marL="0" marR="0" algn="ctr">
                        <a:lnSpc>
                          <a:spcPct val="15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-.007 (.004)</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-1.579</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.114</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816355212"/>
                  </a:ext>
                </a:extLst>
              </a:tr>
              <a:tr h="280987">
                <a:tc>
                  <a:txBody>
                    <a:bodyPr/>
                    <a:lstStyle/>
                    <a:p>
                      <a:pPr marL="0" marR="0">
                        <a:lnSpc>
                          <a:spcPct val="150000"/>
                        </a:lnSpc>
                        <a:spcBef>
                          <a:spcPts val="0"/>
                        </a:spcBef>
                        <a:spcAft>
                          <a:spcPts val="0"/>
                        </a:spcAft>
                      </a:pPr>
                      <a:r>
                        <a:rPr lang="en-US" sz="1200" dirty="0">
                          <a:solidFill>
                            <a:schemeClr val="tx1"/>
                          </a:solidFill>
                          <a:effectLst/>
                          <a:latin typeface="+mn-lt"/>
                        </a:rPr>
                        <a:t> </a:t>
                      </a:r>
                      <a:endParaRPr lang="en-US" sz="1200" dirty="0">
                        <a:solidFill>
                          <a:schemeClr val="tx1"/>
                        </a:solidFill>
                        <a:effectLst/>
                        <a:latin typeface="+mn-lt"/>
                        <a:ea typeface="Times New Roman" panose="02020603050405020304" pitchFamily="18" charset="0"/>
                        <a:cs typeface="Times New Roman" panose="02020603050405020304" pitchFamily="18" charset="0"/>
                      </a:endParaRPr>
                    </a:p>
                  </a:txBody>
                  <a:tcPr marL="36497" marR="36497" marT="0" marB="0">
                    <a:solidFill>
                      <a:srgbClr val="CFD5EA"/>
                    </a:solidFill>
                  </a:tcPr>
                </a:tc>
                <a:tc>
                  <a:txBody>
                    <a:bodyPr/>
                    <a:lstStyle/>
                    <a:p>
                      <a:pPr marL="0" marR="0">
                        <a:lnSpc>
                          <a:spcPct val="150000"/>
                        </a:lnSpc>
                        <a:spcBef>
                          <a:spcPts val="0"/>
                        </a:spcBef>
                        <a:spcAft>
                          <a:spcPts val="0"/>
                        </a:spcAft>
                      </a:pPr>
                      <a:r>
                        <a:rPr lang="en-US" sz="1200" dirty="0">
                          <a:effectLst/>
                          <a:latin typeface="+mn-lt"/>
                          <a:ea typeface="Times New Roman" panose="02020603050405020304" pitchFamily="18" charset="0"/>
                          <a:cs typeface="Times New Roman" panose="02020603050405020304" pitchFamily="18" charset="0"/>
                        </a:rPr>
                        <a:t>Phono N 1</a:t>
                      </a:r>
                    </a:p>
                  </a:txBody>
                  <a:tcPr marL="36497" marR="36497" marT="0" marB="0"/>
                </a:tc>
                <a:tc>
                  <a:txBody>
                    <a:bodyPr/>
                    <a:lstStyle/>
                    <a:p>
                      <a:pPr marL="0" marR="0" algn="ctr">
                        <a:lnSpc>
                          <a:spcPct val="15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-.001 (.002)</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-.117</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.907</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722281719"/>
                  </a:ext>
                </a:extLst>
              </a:tr>
              <a:tr h="280987">
                <a:tc>
                  <a:txBody>
                    <a:bodyPr/>
                    <a:lstStyle/>
                    <a:p>
                      <a:pPr marL="0" marR="0">
                        <a:lnSpc>
                          <a:spcPct val="150000"/>
                        </a:lnSpc>
                        <a:spcBef>
                          <a:spcPts val="0"/>
                        </a:spcBef>
                        <a:spcAft>
                          <a:spcPts val="0"/>
                        </a:spcAft>
                      </a:pPr>
                      <a:r>
                        <a:rPr lang="en-US" sz="1200" dirty="0">
                          <a:solidFill>
                            <a:schemeClr val="tx1"/>
                          </a:solidFill>
                          <a:effectLst/>
                          <a:latin typeface="+mn-lt"/>
                        </a:rPr>
                        <a:t> </a:t>
                      </a:r>
                      <a:endParaRPr lang="en-US" sz="1200" dirty="0">
                        <a:solidFill>
                          <a:schemeClr val="tx1"/>
                        </a:solidFill>
                        <a:effectLst/>
                        <a:latin typeface="+mn-lt"/>
                        <a:ea typeface="Times New Roman" panose="02020603050405020304" pitchFamily="18" charset="0"/>
                        <a:cs typeface="Times New Roman" panose="02020603050405020304" pitchFamily="18" charset="0"/>
                      </a:endParaRPr>
                    </a:p>
                  </a:txBody>
                  <a:tcPr marL="36497" marR="36497" marT="0" marB="0">
                    <a:solidFill>
                      <a:srgbClr val="E9EBF5"/>
                    </a:solidFill>
                  </a:tcPr>
                </a:tc>
                <a:tc>
                  <a:txBody>
                    <a:bodyPr/>
                    <a:lstStyle/>
                    <a:p>
                      <a:pPr marL="0" marR="0">
                        <a:lnSpc>
                          <a:spcPct val="150000"/>
                        </a:lnSpc>
                        <a:spcBef>
                          <a:spcPts val="0"/>
                        </a:spcBef>
                        <a:spcAft>
                          <a:spcPts val="0"/>
                        </a:spcAft>
                      </a:pPr>
                      <a:r>
                        <a:rPr lang="en-US" sz="1200" dirty="0">
                          <a:effectLst/>
                          <a:latin typeface="+mn-lt"/>
                          <a:ea typeface="Times New Roman" panose="02020603050405020304" pitchFamily="18" charset="0"/>
                          <a:cs typeface="Times New Roman" panose="02020603050405020304" pitchFamily="18" charset="0"/>
                        </a:rPr>
                        <a:t>Phono N 2</a:t>
                      </a:r>
                    </a:p>
                  </a:txBody>
                  <a:tcPr marL="36497" marR="36497" marT="0" marB="0"/>
                </a:tc>
                <a:tc>
                  <a:txBody>
                    <a:bodyPr/>
                    <a:lstStyle/>
                    <a:p>
                      <a:pPr marL="0" marR="0" algn="ctr">
                        <a:lnSpc>
                          <a:spcPct val="15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-.007 (.002)</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a:effectLst/>
                          <a:latin typeface="+mn-lt"/>
                          <a:ea typeface="Calibri" panose="020F0502020204030204" pitchFamily="34" charset="0"/>
                          <a:cs typeface="Times New Roman" panose="02020603050405020304" pitchFamily="18" charset="0"/>
                        </a:rPr>
                        <a:t>-3.087</a:t>
                      </a:r>
                      <a:endParaRPr lang="en-US" sz="120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.002</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52697372"/>
                  </a:ext>
                </a:extLst>
              </a:tr>
              <a:tr h="280987">
                <a:tc>
                  <a:txBody>
                    <a:bodyPr/>
                    <a:lstStyle/>
                    <a:p>
                      <a:pPr marL="0" marR="0">
                        <a:lnSpc>
                          <a:spcPct val="150000"/>
                        </a:lnSpc>
                        <a:spcBef>
                          <a:spcPts val="0"/>
                        </a:spcBef>
                        <a:spcAft>
                          <a:spcPts val="0"/>
                        </a:spcAft>
                      </a:pPr>
                      <a:r>
                        <a:rPr lang="en-US" sz="1200" dirty="0">
                          <a:solidFill>
                            <a:schemeClr val="tx1"/>
                          </a:solidFill>
                          <a:effectLst/>
                          <a:latin typeface="+mn-lt"/>
                        </a:rPr>
                        <a:t>Four</a:t>
                      </a:r>
                      <a:endParaRPr lang="en-US" sz="1200" dirty="0">
                        <a:solidFill>
                          <a:schemeClr val="tx1"/>
                        </a:solidFill>
                        <a:effectLst/>
                        <a:latin typeface="+mn-lt"/>
                        <a:ea typeface="Times New Roman" panose="02020603050405020304" pitchFamily="18" charset="0"/>
                        <a:cs typeface="Times New Roman" panose="02020603050405020304" pitchFamily="18" charset="0"/>
                      </a:endParaRPr>
                    </a:p>
                  </a:txBody>
                  <a:tcPr marL="36497" marR="36497" marT="0" marB="0">
                    <a:solidFill>
                      <a:srgbClr val="CFD5EA"/>
                    </a:solidFill>
                  </a:tcPr>
                </a:tc>
                <a:tc>
                  <a:txBody>
                    <a:bodyPr/>
                    <a:lstStyle/>
                    <a:p>
                      <a:pPr marL="0" marR="0">
                        <a:lnSpc>
                          <a:spcPct val="150000"/>
                        </a:lnSpc>
                        <a:spcBef>
                          <a:spcPts val="0"/>
                        </a:spcBef>
                        <a:spcAft>
                          <a:spcPts val="0"/>
                        </a:spcAft>
                      </a:pPr>
                      <a:r>
                        <a:rPr lang="en-US" sz="1200" dirty="0">
                          <a:effectLst/>
                          <a:latin typeface="+mn-lt"/>
                          <a:ea typeface="Times New Roman" panose="02020603050405020304" pitchFamily="18" charset="0"/>
                          <a:cs typeface="Times New Roman" panose="02020603050405020304" pitchFamily="18" charset="0"/>
                        </a:rPr>
                        <a:t>FSG</a:t>
                      </a:r>
                    </a:p>
                  </a:txBody>
                  <a:tcPr marL="36497" marR="36497" marT="0" marB="0"/>
                </a:tc>
                <a:tc>
                  <a:txBody>
                    <a:bodyPr/>
                    <a:lstStyle/>
                    <a:p>
                      <a:pPr marL="0" marR="0" algn="ctr">
                        <a:lnSpc>
                          <a:spcPct val="15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1.866 (.210)</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a:effectLst/>
                          <a:latin typeface="+mn-lt"/>
                          <a:ea typeface="Calibri" panose="020F0502020204030204" pitchFamily="34" charset="0"/>
                          <a:cs typeface="Times New Roman" panose="02020603050405020304" pitchFamily="18" charset="0"/>
                        </a:rPr>
                        <a:t>8.880</a:t>
                      </a:r>
                      <a:endParaRPr lang="en-US" sz="120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&lt; .001</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654581293"/>
                  </a:ext>
                </a:extLst>
              </a:tr>
              <a:tr h="280987">
                <a:tc>
                  <a:txBody>
                    <a:bodyPr/>
                    <a:lstStyle/>
                    <a:p>
                      <a:pPr marL="0" marR="0">
                        <a:lnSpc>
                          <a:spcPct val="150000"/>
                        </a:lnSpc>
                        <a:spcBef>
                          <a:spcPts val="0"/>
                        </a:spcBef>
                        <a:spcAft>
                          <a:spcPts val="0"/>
                        </a:spcAft>
                      </a:pPr>
                      <a:endParaRPr lang="en-US" sz="1200" dirty="0">
                        <a:solidFill>
                          <a:schemeClr val="tx1"/>
                        </a:solidFill>
                        <a:effectLst/>
                        <a:latin typeface="+mn-lt"/>
                        <a:ea typeface="Times New Roman" panose="02020603050405020304" pitchFamily="18" charset="0"/>
                        <a:cs typeface="Times New Roman" panose="02020603050405020304" pitchFamily="18" charset="0"/>
                      </a:endParaRPr>
                    </a:p>
                  </a:txBody>
                  <a:tcPr marL="36497" marR="36497" marT="0" marB="0">
                    <a:solidFill>
                      <a:srgbClr val="E9EBF5"/>
                    </a:solidFill>
                  </a:tcPr>
                </a:tc>
                <a:tc>
                  <a:txBody>
                    <a:bodyPr/>
                    <a:lstStyle/>
                    <a:p>
                      <a:pPr marL="0" marR="0">
                        <a:lnSpc>
                          <a:spcPct val="150000"/>
                        </a:lnSpc>
                        <a:spcBef>
                          <a:spcPts val="0"/>
                        </a:spcBef>
                        <a:spcAft>
                          <a:spcPts val="0"/>
                        </a:spcAft>
                      </a:pPr>
                      <a:r>
                        <a:rPr lang="en-US" sz="1200" dirty="0">
                          <a:effectLst/>
                          <a:latin typeface="+mn-lt"/>
                          <a:ea typeface="Times New Roman" panose="02020603050405020304" pitchFamily="18" charset="0"/>
                          <a:cs typeface="Times New Roman" panose="02020603050405020304" pitchFamily="18" charset="0"/>
                        </a:rPr>
                        <a:t>LSA</a:t>
                      </a:r>
                    </a:p>
                  </a:txBody>
                  <a:tcPr marL="36497" marR="36497" marT="0" marB="0"/>
                </a:tc>
                <a:tc>
                  <a:txBody>
                    <a:bodyPr/>
                    <a:lstStyle/>
                    <a:p>
                      <a:pPr marL="0" marR="0" algn="ctr">
                        <a:lnSpc>
                          <a:spcPct val="15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.867 (.146)</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a:effectLst/>
                          <a:latin typeface="+mn-lt"/>
                          <a:ea typeface="Calibri" panose="020F0502020204030204" pitchFamily="34" charset="0"/>
                          <a:cs typeface="Times New Roman" panose="02020603050405020304" pitchFamily="18" charset="0"/>
                        </a:rPr>
                        <a:t>4.710</a:t>
                      </a:r>
                      <a:endParaRPr lang="en-US" sz="120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&lt; .001</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545270285"/>
                  </a:ext>
                </a:extLst>
              </a:tr>
              <a:tr h="280987">
                <a:tc>
                  <a:txBody>
                    <a:bodyPr/>
                    <a:lstStyle/>
                    <a:p>
                      <a:pPr marL="0" marR="0">
                        <a:lnSpc>
                          <a:spcPct val="150000"/>
                        </a:lnSpc>
                        <a:spcBef>
                          <a:spcPts val="0"/>
                        </a:spcBef>
                        <a:spcAft>
                          <a:spcPts val="0"/>
                        </a:spcAft>
                      </a:pPr>
                      <a:r>
                        <a:rPr lang="en-US" sz="1200" dirty="0">
                          <a:solidFill>
                            <a:schemeClr val="tx1"/>
                          </a:solidFill>
                          <a:effectLst/>
                          <a:latin typeface="+mn-lt"/>
                        </a:rPr>
                        <a:t> </a:t>
                      </a:r>
                      <a:endParaRPr lang="en-US" sz="1200" dirty="0">
                        <a:solidFill>
                          <a:schemeClr val="tx1"/>
                        </a:solidFill>
                        <a:effectLst/>
                        <a:latin typeface="+mn-lt"/>
                        <a:ea typeface="Times New Roman" panose="02020603050405020304" pitchFamily="18" charset="0"/>
                        <a:cs typeface="Times New Roman" panose="02020603050405020304" pitchFamily="18" charset="0"/>
                      </a:endParaRPr>
                    </a:p>
                  </a:txBody>
                  <a:tcPr marL="36497" marR="36497" marT="0" marB="0">
                    <a:solidFill>
                      <a:srgbClr val="CFD5EA"/>
                    </a:solidFill>
                  </a:tcPr>
                </a:tc>
                <a:tc>
                  <a:txBody>
                    <a:bodyPr/>
                    <a:lstStyle/>
                    <a:p>
                      <a:pPr marL="0" marR="0">
                        <a:lnSpc>
                          <a:spcPct val="150000"/>
                        </a:lnSpc>
                        <a:spcBef>
                          <a:spcPts val="0"/>
                        </a:spcBef>
                        <a:spcAft>
                          <a:spcPts val="0"/>
                        </a:spcAft>
                      </a:pPr>
                      <a:r>
                        <a:rPr lang="en-US" sz="1200" dirty="0">
                          <a:effectLst/>
                          <a:latin typeface="+mn-lt"/>
                          <a:ea typeface="Times New Roman" panose="02020603050405020304" pitchFamily="18" charset="0"/>
                          <a:cs typeface="Times New Roman" panose="02020603050405020304" pitchFamily="18" charset="0"/>
                        </a:rPr>
                        <a:t>COS</a:t>
                      </a:r>
                    </a:p>
                  </a:txBody>
                  <a:tcPr marL="36497" marR="36497" marT="0" marB="0"/>
                </a:tc>
                <a:tc>
                  <a:txBody>
                    <a:bodyPr/>
                    <a:lstStyle/>
                    <a:p>
                      <a:pPr marL="0" marR="0" algn="ctr">
                        <a:lnSpc>
                          <a:spcPct val="15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0.278 (.102)</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a:effectLst/>
                          <a:latin typeface="+mn-lt"/>
                          <a:ea typeface="Calibri" panose="020F0502020204030204" pitchFamily="34" charset="0"/>
                          <a:cs typeface="Times New Roman" panose="02020603050405020304" pitchFamily="18" charset="0"/>
                        </a:rPr>
                        <a:t>2.713</a:t>
                      </a:r>
                      <a:endParaRPr lang="en-US" sz="120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.007</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450543358"/>
                  </a:ext>
                </a:extLst>
              </a:tr>
            </a:tbl>
          </a:graphicData>
        </a:graphic>
      </p:graphicFrame>
      <p:sp>
        <p:nvSpPr>
          <p:cNvPr id="4" name="Rectangle 1">
            <a:extLst>
              <a:ext uri="{FF2B5EF4-FFF2-40B4-BE49-F238E27FC236}">
                <a16:creationId xmlns:a16="http://schemas.microsoft.com/office/drawing/2014/main" id="{26664B97-EFD6-4C18-AAD1-65420C4EB332}"/>
              </a:ext>
            </a:extLst>
          </p:cNvPr>
          <p:cNvSpPr>
            <a:spLocks noChangeArrowheads="1"/>
          </p:cNvSpPr>
          <p:nvPr/>
        </p:nvSpPr>
        <p:spPr bwMode="auto">
          <a:xfrm>
            <a:off x="297539" y="5371399"/>
            <a:ext cx="3845859"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1" u="none" strike="noStrike" cap="none" normalizeH="0" baseline="0" dirty="0">
                <a:ln>
                  <a:noFill/>
                </a:ln>
                <a:effectLst/>
                <a:ea typeface="Times New Roman" panose="02020603050405020304" pitchFamily="18" charset="0"/>
              </a:rPr>
              <a:t>Note:</a:t>
            </a:r>
            <a:r>
              <a:rPr kumimoji="0" lang="en-US" altLang="en-US" sz="1400" b="0" i="0" u="none" strike="noStrike" cap="none" normalizeH="0" baseline="0" dirty="0">
                <a:ln>
                  <a:noFill/>
                </a:ln>
                <a:effectLst/>
                <a:ea typeface="Times New Roman" panose="02020603050405020304" pitchFamily="18" charset="0"/>
              </a:rPr>
              <a:t> 1 = Cue item, 2 = Target Item. FSG, COS, and LSA have been mean centered. Statistics are reported for the step in which the variable was entered into the model.</a:t>
            </a:r>
            <a:endParaRPr kumimoji="0" lang="en-US" altLang="en-US" sz="2000" b="0" i="0" u="none" strike="noStrike" cap="none" normalizeH="0" baseline="0" dirty="0">
              <a:ln>
                <a:noFill/>
              </a:ln>
              <a:effectLst/>
            </a:endParaRPr>
          </a:p>
        </p:txBody>
      </p:sp>
      <p:sp>
        <p:nvSpPr>
          <p:cNvPr id="6" name="TextBox 5">
            <a:extLst>
              <a:ext uri="{FF2B5EF4-FFF2-40B4-BE49-F238E27FC236}">
                <a16:creationId xmlns:a16="http://schemas.microsoft.com/office/drawing/2014/main" id="{8D96487B-2372-4B00-9F89-54E41BAF80B3}"/>
              </a:ext>
            </a:extLst>
          </p:cNvPr>
          <p:cNvSpPr txBox="1"/>
          <p:nvPr/>
        </p:nvSpPr>
        <p:spPr>
          <a:xfrm>
            <a:off x="0" y="2836774"/>
            <a:ext cx="4832951" cy="1015663"/>
          </a:xfrm>
          <a:prstGeom prst="rect">
            <a:avLst/>
          </a:prstGeom>
          <a:noFill/>
        </p:spPr>
        <p:txBody>
          <a:bodyPr wrap="square" rtlCol="0">
            <a:spAutoFit/>
          </a:bodyPr>
          <a:lstStyle/>
          <a:p>
            <a:r>
              <a:rPr lang="en-US" sz="2000" dirty="0"/>
              <a:t>This analyses used the same hierarchical structure that was used for analyzing judgments.</a:t>
            </a:r>
          </a:p>
        </p:txBody>
      </p:sp>
    </p:spTree>
    <p:extLst>
      <p:ext uri="{BB962C8B-B14F-4D97-AF65-F5344CB8AC3E}">
        <p14:creationId xmlns:p14="http://schemas.microsoft.com/office/powerpoint/2010/main" val="421852944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1F944-570D-4930-9333-49B597A53BB1}"/>
              </a:ext>
            </a:extLst>
          </p:cNvPr>
          <p:cNvSpPr>
            <a:spLocks noGrp="1"/>
          </p:cNvSpPr>
          <p:nvPr>
            <p:ph type="title"/>
          </p:nvPr>
        </p:nvSpPr>
        <p:spPr/>
        <p:txBody>
          <a:bodyPr/>
          <a:lstStyle/>
          <a:p>
            <a:r>
              <a:rPr lang="en-US" dirty="0"/>
              <a:t>Three-Way Interactions for Single Word Norms</a:t>
            </a:r>
          </a:p>
        </p:txBody>
      </p:sp>
      <p:graphicFrame>
        <p:nvGraphicFramePr>
          <p:cNvPr id="6" name="Content Placeholder 5">
            <a:extLst>
              <a:ext uri="{FF2B5EF4-FFF2-40B4-BE49-F238E27FC236}">
                <a16:creationId xmlns:a16="http://schemas.microsoft.com/office/drawing/2014/main" id="{4B88D74F-276D-4605-878F-4BF74C5488A2}"/>
              </a:ext>
            </a:extLst>
          </p:cNvPr>
          <p:cNvGraphicFramePr>
            <a:graphicFrameLocks noGrp="1"/>
          </p:cNvGraphicFramePr>
          <p:nvPr>
            <p:ph idx="1"/>
            <p:extLst>
              <p:ext uri="{D42A27DB-BD31-4B8C-83A1-F6EECF244321}">
                <p14:modId xmlns:p14="http://schemas.microsoft.com/office/powerpoint/2010/main" val="2778174011"/>
              </p:ext>
            </p:extLst>
          </p:nvPr>
        </p:nvGraphicFramePr>
        <p:xfrm>
          <a:off x="979714" y="3269705"/>
          <a:ext cx="9595960" cy="1929311"/>
        </p:xfrm>
        <a:graphic>
          <a:graphicData uri="http://schemas.openxmlformats.org/drawingml/2006/table">
            <a:tbl>
              <a:tblPr firstRow="1" bandRow="1">
                <a:tableStyleId>{00A15C55-8517-42AA-B614-E9B94910E393}</a:tableStyleId>
              </a:tblPr>
              <a:tblGrid>
                <a:gridCol w="1919192">
                  <a:extLst>
                    <a:ext uri="{9D8B030D-6E8A-4147-A177-3AD203B41FA5}">
                      <a16:colId xmlns:a16="http://schemas.microsoft.com/office/drawing/2014/main" val="3949998846"/>
                    </a:ext>
                  </a:extLst>
                </a:gridCol>
                <a:gridCol w="1919192">
                  <a:extLst>
                    <a:ext uri="{9D8B030D-6E8A-4147-A177-3AD203B41FA5}">
                      <a16:colId xmlns:a16="http://schemas.microsoft.com/office/drawing/2014/main" val="708150888"/>
                    </a:ext>
                  </a:extLst>
                </a:gridCol>
                <a:gridCol w="1919192">
                  <a:extLst>
                    <a:ext uri="{9D8B030D-6E8A-4147-A177-3AD203B41FA5}">
                      <a16:colId xmlns:a16="http://schemas.microsoft.com/office/drawing/2014/main" val="2308158106"/>
                    </a:ext>
                  </a:extLst>
                </a:gridCol>
                <a:gridCol w="1919192">
                  <a:extLst>
                    <a:ext uri="{9D8B030D-6E8A-4147-A177-3AD203B41FA5}">
                      <a16:colId xmlns:a16="http://schemas.microsoft.com/office/drawing/2014/main" val="4090476493"/>
                    </a:ext>
                  </a:extLst>
                </a:gridCol>
                <a:gridCol w="1919192">
                  <a:extLst>
                    <a:ext uri="{9D8B030D-6E8A-4147-A177-3AD203B41FA5}">
                      <a16:colId xmlns:a16="http://schemas.microsoft.com/office/drawing/2014/main" val="1733677217"/>
                    </a:ext>
                  </a:extLst>
                </a:gridCol>
              </a:tblGrid>
              <a:tr h="847897">
                <a:tc>
                  <a:txBody>
                    <a:bodyPr/>
                    <a:lstStyle/>
                    <a:p>
                      <a:pPr algn="ctr"/>
                      <a:r>
                        <a:rPr lang="en-US" sz="2400" dirty="0">
                          <a:solidFill>
                            <a:schemeClr val="tx1"/>
                          </a:solidFill>
                        </a:rPr>
                        <a:t>Task</a:t>
                      </a:r>
                    </a:p>
                  </a:txBody>
                  <a:tcPr>
                    <a:solidFill>
                      <a:schemeClr val="bg1">
                        <a:lumMod val="9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2400" i="1" dirty="0">
                          <a:solidFill>
                            <a:schemeClr val="tx1"/>
                          </a:solidFill>
                        </a:rPr>
                        <a:t>b</a:t>
                      </a:r>
                    </a:p>
                    <a:p>
                      <a:pPr algn="ctr"/>
                      <a:endParaRPr lang="en-US" sz="2400" dirty="0">
                        <a:solidFill>
                          <a:schemeClr val="tx1"/>
                        </a:solidFill>
                      </a:endParaRPr>
                    </a:p>
                  </a:txBody>
                  <a:tcPr>
                    <a:solidFill>
                      <a:schemeClr val="bg1">
                        <a:lumMod val="95000"/>
                      </a:schemeClr>
                    </a:solidFill>
                  </a:tcPr>
                </a:tc>
                <a:tc>
                  <a:txBody>
                    <a:bodyPr/>
                    <a:lstStyle/>
                    <a:p>
                      <a:pPr algn="ctr"/>
                      <a:r>
                        <a:rPr lang="en-US" sz="2400" dirty="0">
                          <a:solidFill>
                            <a:schemeClr val="tx1"/>
                          </a:solidFill>
                        </a:rPr>
                        <a:t>Standard Error</a:t>
                      </a:r>
                    </a:p>
                  </a:txBody>
                  <a:tcPr>
                    <a:solidFill>
                      <a:schemeClr val="bg1">
                        <a:lumMod val="95000"/>
                      </a:schemeClr>
                    </a:solidFill>
                  </a:tcPr>
                </a:tc>
                <a:tc>
                  <a:txBody>
                    <a:bodyPr/>
                    <a:lstStyle/>
                    <a:p>
                      <a:pPr algn="ctr"/>
                      <a:r>
                        <a:rPr lang="en-US" sz="2400" dirty="0">
                          <a:solidFill>
                            <a:schemeClr val="tx1"/>
                          </a:solidFill>
                        </a:rPr>
                        <a:t>Test Statistic</a:t>
                      </a:r>
                    </a:p>
                  </a:txBody>
                  <a:tcPr>
                    <a:solidFill>
                      <a:schemeClr val="bg1">
                        <a:lumMod val="95000"/>
                      </a:schemeClr>
                    </a:solidFill>
                  </a:tcPr>
                </a:tc>
                <a:tc>
                  <a:txBody>
                    <a:bodyPr/>
                    <a:lstStyle/>
                    <a:p>
                      <a:pPr algn="ctr"/>
                      <a:r>
                        <a:rPr lang="en-US" sz="2400" i="1" dirty="0">
                          <a:solidFill>
                            <a:schemeClr val="tx1"/>
                          </a:solidFill>
                        </a:rPr>
                        <a:t>p</a:t>
                      </a:r>
                    </a:p>
                  </a:txBody>
                  <a:tcPr>
                    <a:solidFill>
                      <a:schemeClr val="bg1">
                        <a:lumMod val="95000"/>
                      </a:schemeClr>
                    </a:solidFill>
                  </a:tcPr>
                </a:tc>
                <a:extLst>
                  <a:ext uri="{0D108BD9-81ED-4DB2-BD59-A6C34878D82A}">
                    <a16:rowId xmlns:a16="http://schemas.microsoft.com/office/drawing/2014/main" val="967144610"/>
                  </a:ext>
                </a:extLst>
              </a:tr>
              <a:tr h="540707">
                <a:tc>
                  <a:txBody>
                    <a:bodyPr/>
                    <a:lstStyle/>
                    <a:p>
                      <a:pPr algn="ctr"/>
                      <a:r>
                        <a:rPr lang="en-US" sz="2400" b="1" dirty="0"/>
                        <a:t>Recall</a:t>
                      </a:r>
                    </a:p>
                  </a:txBody>
                  <a:tcPr>
                    <a:solidFill>
                      <a:schemeClr val="tx2">
                        <a:lumMod val="20000"/>
                        <a:lumOff val="80000"/>
                      </a:schemeClr>
                    </a:solidFill>
                  </a:tcPr>
                </a:tc>
                <a:tc>
                  <a:txBody>
                    <a:bodyPr/>
                    <a:lstStyle/>
                    <a:p>
                      <a:pPr marL="0" marR="0" algn="ctr">
                        <a:lnSpc>
                          <a:spcPct val="150000"/>
                        </a:lnSpc>
                        <a:spcBef>
                          <a:spcPts val="0"/>
                        </a:spcBef>
                        <a:spcAft>
                          <a:spcPts val="0"/>
                        </a:spcAft>
                      </a:pPr>
                      <a:r>
                        <a:rPr lang="en-US" sz="2400" dirty="0">
                          <a:effectLst/>
                          <a:latin typeface="+mn-lt"/>
                          <a:ea typeface="Times New Roman" panose="02020603050405020304" pitchFamily="18" charset="0"/>
                          <a:cs typeface="Times New Roman" panose="02020603050405020304" pitchFamily="18" charset="0"/>
                        </a:rPr>
                        <a:t>-8.808</a:t>
                      </a:r>
                    </a:p>
                  </a:txBody>
                  <a:tcPr marL="68580" marR="68580" marT="0" marB="0">
                    <a:solidFill>
                      <a:schemeClr val="tx2">
                        <a:lumMod val="20000"/>
                        <a:lumOff val="80000"/>
                      </a:schemeClr>
                    </a:solidFill>
                  </a:tcPr>
                </a:tc>
                <a:tc>
                  <a:txBody>
                    <a:bodyPr/>
                    <a:lstStyle/>
                    <a:p>
                      <a:pPr marL="0" marR="0" algn="ctr">
                        <a:lnSpc>
                          <a:spcPct val="150000"/>
                        </a:lnSpc>
                        <a:spcBef>
                          <a:spcPts val="0"/>
                        </a:spcBef>
                        <a:spcAft>
                          <a:spcPts val="0"/>
                        </a:spcAft>
                      </a:pPr>
                      <a:r>
                        <a:rPr lang="en-US" sz="2400" dirty="0">
                          <a:effectLst/>
                          <a:latin typeface="+mn-lt"/>
                          <a:ea typeface="Times New Roman" panose="02020603050405020304" pitchFamily="18" charset="0"/>
                          <a:cs typeface="Times New Roman" panose="02020603050405020304" pitchFamily="18" charset="0"/>
                        </a:rPr>
                        <a:t>3.161</a:t>
                      </a:r>
                    </a:p>
                  </a:txBody>
                  <a:tcPr marL="68580" marR="68580" marT="0" marB="0">
                    <a:solidFill>
                      <a:schemeClr val="tx2">
                        <a:lumMod val="20000"/>
                        <a:lumOff val="80000"/>
                      </a:schemeClr>
                    </a:solidFill>
                  </a:tcPr>
                </a:tc>
                <a:tc>
                  <a:txBody>
                    <a:bodyPr/>
                    <a:lstStyle/>
                    <a:p>
                      <a:pPr marL="0" marR="0" algn="ctr">
                        <a:lnSpc>
                          <a:spcPct val="150000"/>
                        </a:lnSpc>
                        <a:spcBef>
                          <a:spcPts val="0"/>
                        </a:spcBef>
                        <a:spcAft>
                          <a:spcPts val="0"/>
                        </a:spcAft>
                      </a:pPr>
                      <a:r>
                        <a:rPr lang="en-US" sz="2400" dirty="0">
                          <a:effectLst/>
                          <a:latin typeface="+mn-lt"/>
                          <a:ea typeface="Times New Roman" panose="02020603050405020304" pitchFamily="18" charset="0"/>
                          <a:cs typeface="Times New Roman" panose="02020603050405020304" pitchFamily="18" charset="0"/>
                        </a:rPr>
                        <a:t>-2.786</a:t>
                      </a:r>
                    </a:p>
                  </a:txBody>
                  <a:tcPr marL="68580" marR="68580" marT="0" marB="0">
                    <a:solidFill>
                      <a:schemeClr val="tx2">
                        <a:lumMod val="20000"/>
                        <a:lumOff val="80000"/>
                      </a:schemeClr>
                    </a:solidFill>
                  </a:tcPr>
                </a:tc>
                <a:tc>
                  <a:txBody>
                    <a:bodyPr/>
                    <a:lstStyle/>
                    <a:p>
                      <a:pPr marL="0" marR="0" algn="ctr">
                        <a:lnSpc>
                          <a:spcPct val="150000"/>
                        </a:lnSpc>
                        <a:spcBef>
                          <a:spcPts val="0"/>
                        </a:spcBef>
                        <a:spcAft>
                          <a:spcPts val="0"/>
                        </a:spcAft>
                      </a:pPr>
                      <a:r>
                        <a:rPr lang="en-US" sz="2400" dirty="0">
                          <a:effectLst/>
                          <a:latin typeface="+mn-lt"/>
                          <a:ea typeface="Times New Roman" panose="02020603050405020304" pitchFamily="18" charset="0"/>
                          <a:cs typeface="Times New Roman" panose="02020603050405020304" pitchFamily="18" charset="0"/>
                        </a:rPr>
                        <a:t>.005</a:t>
                      </a:r>
                    </a:p>
                  </a:txBody>
                  <a:tcPr marL="68580" marR="68580" marT="0" marB="0">
                    <a:solidFill>
                      <a:schemeClr val="tx2">
                        <a:lumMod val="20000"/>
                        <a:lumOff val="80000"/>
                      </a:schemeClr>
                    </a:solidFill>
                  </a:tcPr>
                </a:tc>
                <a:extLst>
                  <a:ext uri="{0D108BD9-81ED-4DB2-BD59-A6C34878D82A}">
                    <a16:rowId xmlns:a16="http://schemas.microsoft.com/office/drawing/2014/main" val="2570973734"/>
                  </a:ext>
                </a:extLst>
              </a:tr>
              <a:tr h="540707">
                <a:tc>
                  <a:txBody>
                    <a:bodyPr/>
                    <a:lstStyle/>
                    <a:p>
                      <a:pPr algn="ctr"/>
                      <a:r>
                        <a:rPr lang="en-US" sz="2400" b="1" dirty="0"/>
                        <a:t>Judgment</a:t>
                      </a:r>
                    </a:p>
                  </a:txBody>
                  <a:tcPr>
                    <a:solidFill>
                      <a:schemeClr val="bg1">
                        <a:lumMod val="95000"/>
                      </a:schemeClr>
                    </a:solidFill>
                  </a:tcPr>
                </a:tc>
                <a:tc>
                  <a:txBody>
                    <a:bodyPr/>
                    <a:lstStyle/>
                    <a:p>
                      <a:pPr marL="0" marR="0" algn="ctr">
                        <a:lnSpc>
                          <a:spcPct val="150000"/>
                        </a:lnSpc>
                        <a:spcBef>
                          <a:spcPts val="0"/>
                        </a:spcBef>
                        <a:spcAft>
                          <a:spcPts val="0"/>
                        </a:spcAft>
                      </a:pPr>
                      <a:r>
                        <a:rPr lang="en-US" sz="2400" dirty="0">
                          <a:effectLst/>
                          <a:latin typeface="+mn-lt"/>
                          <a:ea typeface="Times New Roman" panose="02020603050405020304" pitchFamily="18" charset="0"/>
                          <a:cs typeface="Times New Roman" panose="02020603050405020304" pitchFamily="18" charset="0"/>
                        </a:rPr>
                        <a:t>.558</a:t>
                      </a:r>
                    </a:p>
                  </a:txBody>
                  <a:tcPr marL="68580" marR="68580" marT="0" marB="0">
                    <a:solidFill>
                      <a:schemeClr val="bg1">
                        <a:lumMod val="95000"/>
                      </a:schemeClr>
                    </a:solidFill>
                  </a:tcPr>
                </a:tc>
                <a:tc>
                  <a:txBody>
                    <a:bodyPr/>
                    <a:lstStyle/>
                    <a:p>
                      <a:pPr marL="0" marR="0" algn="ctr">
                        <a:lnSpc>
                          <a:spcPct val="150000"/>
                        </a:lnSpc>
                        <a:spcBef>
                          <a:spcPts val="0"/>
                        </a:spcBef>
                        <a:spcAft>
                          <a:spcPts val="0"/>
                        </a:spcAft>
                      </a:pPr>
                      <a:r>
                        <a:rPr lang="en-US" sz="2400" dirty="0">
                          <a:effectLst/>
                          <a:latin typeface="+mn-lt"/>
                          <a:ea typeface="Times New Roman" panose="02020603050405020304" pitchFamily="18" charset="0"/>
                          <a:cs typeface="Times New Roman" panose="02020603050405020304" pitchFamily="18" charset="0"/>
                        </a:rPr>
                        <a:t>.338</a:t>
                      </a:r>
                    </a:p>
                  </a:txBody>
                  <a:tcPr marL="68580" marR="68580" marT="0" marB="0">
                    <a:solidFill>
                      <a:schemeClr val="bg1">
                        <a:lumMod val="95000"/>
                      </a:schemeClr>
                    </a:solidFill>
                  </a:tcPr>
                </a:tc>
                <a:tc>
                  <a:txBody>
                    <a:bodyPr/>
                    <a:lstStyle/>
                    <a:p>
                      <a:pPr marL="0" marR="0" algn="ctr">
                        <a:lnSpc>
                          <a:spcPct val="150000"/>
                        </a:lnSpc>
                        <a:spcBef>
                          <a:spcPts val="0"/>
                        </a:spcBef>
                        <a:spcAft>
                          <a:spcPts val="0"/>
                        </a:spcAft>
                      </a:pPr>
                      <a:r>
                        <a:rPr lang="en-US" sz="2400" dirty="0">
                          <a:effectLst/>
                          <a:latin typeface="+mn-lt"/>
                          <a:ea typeface="Times New Roman" panose="02020603050405020304" pitchFamily="18" charset="0"/>
                          <a:cs typeface="Times New Roman" panose="02020603050405020304" pitchFamily="18" charset="0"/>
                        </a:rPr>
                        <a:t>1.648</a:t>
                      </a:r>
                    </a:p>
                  </a:txBody>
                  <a:tcPr marL="68580" marR="68580" marT="0" marB="0">
                    <a:solidFill>
                      <a:schemeClr val="bg1">
                        <a:lumMod val="95000"/>
                      </a:schemeClr>
                    </a:solidFill>
                  </a:tcPr>
                </a:tc>
                <a:tc>
                  <a:txBody>
                    <a:bodyPr/>
                    <a:lstStyle/>
                    <a:p>
                      <a:pPr marL="0" marR="0" algn="ctr">
                        <a:lnSpc>
                          <a:spcPct val="150000"/>
                        </a:lnSpc>
                        <a:spcBef>
                          <a:spcPts val="0"/>
                        </a:spcBef>
                        <a:spcAft>
                          <a:spcPts val="0"/>
                        </a:spcAft>
                      </a:pPr>
                      <a:r>
                        <a:rPr lang="en-US" sz="2400" dirty="0">
                          <a:effectLst/>
                          <a:latin typeface="+mn-lt"/>
                          <a:ea typeface="Times New Roman" panose="02020603050405020304" pitchFamily="18" charset="0"/>
                          <a:cs typeface="Times New Roman" panose="02020603050405020304" pitchFamily="18" charset="0"/>
                        </a:rPr>
                        <a:t>.099</a:t>
                      </a:r>
                    </a:p>
                  </a:txBody>
                  <a:tcPr marL="68580" marR="68580" marT="0" marB="0">
                    <a:solidFill>
                      <a:schemeClr val="bg1">
                        <a:lumMod val="95000"/>
                      </a:schemeClr>
                    </a:solidFill>
                  </a:tcPr>
                </a:tc>
                <a:extLst>
                  <a:ext uri="{0D108BD9-81ED-4DB2-BD59-A6C34878D82A}">
                    <a16:rowId xmlns:a16="http://schemas.microsoft.com/office/drawing/2014/main" val="99350402"/>
                  </a:ext>
                </a:extLst>
              </a:tr>
            </a:tbl>
          </a:graphicData>
        </a:graphic>
      </p:graphicFrame>
    </p:spTree>
    <p:extLst>
      <p:ext uri="{BB962C8B-B14F-4D97-AF65-F5344CB8AC3E}">
        <p14:creationId xmlns:p14="http://schemas.microsoft.com/office/powerpoint/2010/main" val="404701440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1F944-570D-4930-9333-49B597A53BB1}"/>
              </a:ext>
            </a:extLst>
          </p:cNvPr>
          <p:cNvSpPr>
            <a:spLocks noGrp="1"/>
          </p:cNvSpPr>
          <p:nvPr>
            <p:ph type="title"/>
          </p:nvPr>
        </p:nvSpPr>
        <p:spPr/>
        <p:txBody>
          <a:bodyPr/>
          <a:lstStyle/>
          <a:p>
            <a:r>
              <a:rPr lang="en-US" dirty="0">
                <a:solidFill>
                  <a:schemeClr val="bg1"/>
                </a:solidFill>
              </a:rPr>
              <a:t>Simple Slopes for Single Word Norms</a:t>
            </a:r>
          </a:p>
        </p:txBody>
      </p:sp>
      <p:sp>
        <p:nvSpPr>
          <p:cNvPr id="7" name="Text Placeholder 6">
            <a:extLst>
              <a:ext uri="{FF2B5EF4-FFF2-40B4-BE49-F238E27FC236}">
                <a16:creationId xmlns:a16="http://schemas.microsoft.com/office/drawing/2014/main" id="{4730B1C9-0B1D-4EDE-9D7F-A0043ADD1114}"/>
              </a:ext>
            </a:extLst>
          </p:cNvPr>
          <p:cNvSpPr>
            <a:spLocks noGrp="1"/>
          </p:cNvSpPr>
          <p:nvPr>
            <p:ph type="body" idx="1"/>
          </p:nvPr>
        </p:nvSpPr>
        <p:spPr>
          <a:xfrm>
            <a:off x="934567" y="2363051"/>
            <a:ext cx="4825158" cy="576262"/>
          </a:xfrm>
        </p:spPr>
        <p:txBody>
          <a:bodyPr/>
          <a:lstStyle/>
          <a:p>
            <a:pPr algn="ctr"/>
            <a:r>
              <a:rPr lang="en-US" dirty="0">
                <a:solidFill>
                  <a:schemeClr val="tx1"/>
                </a:solidFill>
              </a:rPr>
              <a:t>Judgment</a:t>
            </a:r>
          </a:p>
        </p:txBody>
      </p:sp>
      <p:sp>
        <p:nvSpPr>
          <p:cNvPr id="9" name="Text Placeholder 8">
            <a:extLst>
              <a:ext uri="{FF2B5EF4-FFF2-40B4-BE49-F238E27FC236}">
                <a16:creationId xmlns:a16="http://schemas.microsoft.com/office/drawing/2014/main" id="{43273DA3-EAAA-41BF-80F7-1E2AC6562C14}"/>
              </a:ext>
            </a:extLst>
          </p:cNvPr>
          <p:cNvSpPr>
            <a:spLocks noGrp="1"/>
          </p:cNvSpPr>
          <p:nvPr>
            <p:ph type="body" sz="quarter" idx="3"/>
          </p:nvPr>
        </p:nvSpPr>
        <p:spPr>
          <a:xfrm>
            <a:off x="6581018" y="2346770"/>
            <a:ext cx="4825160" cy="608825"/>
          </a:xfrm>
        </p:spPr>
        <p:txBody>
          <a:bodyPr/>
          <a:lstStyle/>
          <a:p>
            <a:pPr algn="ctr"/>
            <a:r>
              <a:rPr lang="en-US" dirty="0">
                <a:solidFill>
                  <a:schemeClr val="tx1"/>
                </a:solidFill>
              </a:rPr>
              <a:t>Recall</a:t>
            </a:r>
          </a:p>
        </p:txBody>
      </p:sp>
      <p:pic>
        <p:nvPicPr>
          <p:cNvPr id="3" name="Content Placeholder 2">
            <a:extLst>
              <a:ext uri="{FF2B5EF4-FFF2-40B4-BE49-F238E27FC236}">
                <a16:creationId xmlns:a16="http://schemas.microsoft.com/office/drawing/2014/main" id="{51DD712F-DC58-4B63-AD4F-C391D3E7952A}"/>
              </a:ext>
            </a:extLst>
          </p:cNvPr>
          <p:cNvPicPr>
            <a:picLocks noGrp="1" noChangeAspect="1"/>
          </p:cNvPicPr>
          <p:nvPr>
            <p:ph sz="half" idx="2"/>
          </p:nvPr>
        </p:nvPicPr>
        <p:blipFill>
          <a:blip r:embed="rId2"/>
          <a:stretch>
            <a:fillRect/>
          </a:stretch>
        </p:blipFill>
        <p:spPr>
          <a:xfrm>
            <a:off x="717279" y="3058554"/>
            <a:ext cx="4320639" cy="3586946"/>
          </a:xfrm>
          <a:prstGeom prst="rect">
            <a:avLst/>
          </a:prstGeom>
        </p:spPr>
      </p:pic>
      <p:pic>
        <p:nvPicPr>
          <p:cNvPr id="5" name="Content Placeholder 4">
            <a:extLst>
              <a:ext uri="{FF2B5EF4-FFF2-40B4-BE49-F238E27FC236}">
                <a16:creationId xmlns:a16="http://schemas.microsoft.com/office/drawing/2014/main" id="{8FC0ABE6-95C2-4514-8BF5-CF6B25FA1208}"/>
              </a:ext>
            </a:extLst>
          </p:cNvPr>
          <p:cNvPicPr>
            <a:picLocks noGrp="1" noChangeAspect="1"/>
          </p:cNvPicPr>
          <p:nvPr>
            <p:ph sz="quarter" idx="4"/>
          </p:nvPr>
        </p:nvPicPr>
        <p:blipFill>
          <a:blip r:embed="rId3"/>
          <a:stretch>
            <a:fillRect/>
          </a:stretch>
        </p:blipFill>
        <p:spPr>
          <a:xfrm>
            <a:off x="6765702" y="3058554"/>
            <a:ext cx="4215317" cy="3499509"/>
          </a:xfrm>
          <a:prstGeom prst="rect">
            <a:avLst/>
          </a:prstGeom>
        </p:spPr>
      </p:pic>
    </p:spTree>
    <p:extLst>
      <p:ext uri="{BB962C8B-B14F-4D97-AF65-F5344CB8AC3E}">
        <p14:creationId xmlns:p14="http://schemas.microsoft.com/office/powerpoint/2010/main" val="188566031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DB1B809-B610-44DE-992A-A023098F3458}"/>
              </a:ext>
            </a:extLst>
          </p:cNvPr>
          <p:cNvSpPr>
            <a:spLocks noGrp="1"/>
          </p:cNvSpPr>
          <p:nvPr>
            <p:ph type="ctrTitle"/>
          </p:nvPr>
        </p:nvSpPr>
        <p:spPr/>
        <p:txBody>
          <a:bodyPr/>
          <a:lstStyle/>
          <a:p>
            <a:r>
              <a:rPr lang="en-US" dirty="0"/>
              <a:t>Summary and Discussion</a:t>
            </a:r>
          </a:p>
        </p:txBody>
      </p:sp>
      <p:sp>
        <p:nvSpPr>
          <p:cNvPr id="5" name="Subtitle 4">
            <a:extLst>
              <a:ext uri="{FF2B5EF4-FFF2-40B4-BE49-F238E27FC236}">
                <a16:creationId xmlns:a16="http://schemas.microsoft.com/office/drawing/2014/main" id="{1EB009B6-FEE1-4F63-9DBB-EC3F23385F23}"/>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0367295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C46BF7-6A67-4355-8F11-FF29F688B823}"/>
              </a:ext>
            </a:extLst>
          </p:cNvPr>
          <p:cNvSpPr>
            <a:spLocks noGrp="1"/>
          </p:cNvSpPr>
          <p:nvPr>
            <p:ph type="title"/>
          </p:nvPr>
        </p:nvSpPr>
        <p:spPr/>
        <p:txBody>
          <a:bodyPr/>
          <a:lstStyle/>
          <a:p>
            <a:r>
              <a:rPr lang="en-US" dirty="0"/>
              <a:t>JAM Function</a:t>
            </a:r>
          </a:p>
        </p:txBody>
      </p:sp>
      <p:sp>
        <p:nvSpPr>
          <p:cNvPr id="8" name="Content Placeholder 7">
            <a:extLst>
              <a:ext uri="{FF2B5EF4-FFF2-40B4-BE49-F238E27FC236}">
                <a16:creationId xmlns:a16="http://schemas.microsoft.com/office/drawing/2014/main" id="{8883700A-9923-4A84-AF9F-3E2FF44AB74D}"/>
              </a:ext>
            </a:extLst>
          </p:cNvPr>
          <p:cNvSpPr>
            <a:spLocks noGrp="1"/>
          </p:cNvSpPr>
          <p:nvPr>
            <p:ph sz="half" idx="2"/>
          </p:nvPr>
        </p:nvSpPr>
        <p:spPr>
          <a:xfrm>
            <a:off x="710501" y="2961503"/>
            <a:ext cx="4825159" cy="3416300"/>
          </a:xfrm>
        </p:spPr>
        <p:txBody>
          <a:bodyPr/>
          <a:lstStyle/>
          <a:p>
            <a:pPr lvl="1"/>
            <a:r>
              <a:rPr lang="en-US" sz="2400" dirty="0">
                <a:solidFill>
                  <a:schemeClr val="tx1"/>
                </a:solidFill>
              </a:rPr>
              <a:t>Characterized by a high intercept and shallow slope</a:t>
            </a:r>
          </a:p>
          <a:p>
            <a:pPr lvl="1"/>
            <a:r>
              <a:rPr lang="en-US" sz="2400" dirty="0">
                <a:solidFill>
                  <a:schemeClr val="tx1"/>
                </a:solidFill>
              </a:rPr>
              <a:t>One goal of the pilot study was to replicate this function for associative judgments and then extend it to include semantic and thematic judgments.</a:t>
            </a:r>
          </a:p>
          <a:p>
            <a:pPr marL="457200" lvl="1" indent="0">
              <a:buNone/>
            </a:pPr>
            <a:endParaRPr lang="en-US" dirty="0"/>
          </a:p>
        </p:txBody>
      </p:sp>
      <p:sp>
        <p:nvSpPr>
          <p:cNvPr id="9" name="TextBox 8">
            <a:extLst>
              <a:ext uri="{FF2B5EF4-FFF2-40B4-BE49-F238E27FC236}">
                <a16:creationId xmlns:a16="http://schemas.microsoft.com/office/drawing/2014/main" id="{A586F2D8-E52E-43E9-B001-DB6CE21D363D}"/>
              </a:ext>
            </a:extLst>
          </p:cNvPr>
          <p:cNvSpPr txBox="1"/>
          <p:nvPr/>
        </p:nvSpPr>
        <p:spPr>
          <a:xfrm>
            <a:off x="7466539" y="2242543"/>
            <a:ext cx="3487783" cy="400110"/>
          </a:xfrm>
          <a:prstGeom prst="rect">
            <a:avLst/>
          </a:prstGeom>
          <a:noFill/>
        </p:spPr>
        <p:txBody>
          <a:bodyPr wrap="square" rtlCol="0">
            <a:spAutoFit/>
          </a:bodyPr>
          <a:lstStyle/>
          <a:p>
            <a:pPr algn="ctr"/>
            <a:r>
              <a:rPr lang="en-US" sz="2000" dirty="0"/>
              <a:t>The JAM Function</a:t>
            </a:r>
          </a:p>
        </p:txBody>
      </p:sp>
      <p:pic>
        <p:nvPicPr>
          <p:cNvPr id="3" name="Content Placeholder 2">
            <a:extLst>
              <a:ext uri="{FF2B5EF4-FFF2-40B4-BE49-F238E27FC236}">
                <a16:creationId xmlns:a16="http://schemas.microsoft.com/office/drawing/2014/main" id="{358C17F8-6363-4C41-8CB0-A0365505C81C}"/>
              </a:ext>
            </a:extLst>
          </p:cNvPr>
          <p:cNvPicPr>
            <a:picLocks noGrp="1" noChangeAspect="1"/>
          </p:cNvPicPr>
          <p:nvPr>
            <p:ph sz="half" idx="1"/>
          </p:nvPr>
        </p:nvPicPr>
        <p:blipFill>
          <a:blip r:embed="rId2"/>
          <a:stretch>
            <a:fillRect/>
          </a:stretch>
        </p:blipFill>
        <p:spPr>
          <a:xfrm>
            <a:off x="6807855" y="2642653"/>
            <a:ext cx="4390028" cy="4053035"/>
          </a:xfrm>
          <a:prstGeom prst="rect">
            <a:avLst/>
          </a:prstGeom>
        </p:spPr>
      </p:pic>
    </p:spTree>
    <p:extLst>
      <p:ext uri="{BB962C8B-B14F-4D97-AF65-F5344CB8AC3E}">
        <p14:creationId xmlns:p14="http://schemas.microsoft.com/office/powerpoint/2010/main" val="23934839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468579-DB8F-44E2-A6F1-8D6F05B82605}"/>
              </a:ext>
            </a:extLst>
          </p:cNvPr>
          <p:cNvSpPr>
            <a:spLocks noGrp="1"/>
          </p:cNvSpPr>
          <p:nvPr>
            <p:ph type="title"/>
          </p:nvPr>
        </p:nvSpPr>
        <p:spPr/>
        <p:txBody>
          <a:bodyPr/>
          <a:lstStyle/>
          <a:p>
            <a:r>
              <a:rPr lang="en-US" dirty="0"/>
              <a:t>Summary – Experiment One</a:t>
            </a:r>
          </a:p>
        </p:txBody>
      </p:sp>
      <p:sp>
        <p:nvSpPr>
          <p:cNvPr id="3" name="Content Placeholder 2">
            <a:extLst>
              <a:ext uri="{FF2B5EF4-FFF2-40B4-BE49-F238E27FC236}">
                <a16:creationId xmlns:a16="http://schemas.microsoft.com/office/drawing/2014/main" id="{2995F90E-C290-458D-BBB4-620AC6439465}"/>
              </a:ext>
            </a:extLst>
          </p:cNvPr>
          <p:cNvSpPr>
            <a:spLocks noGrp="1"/>
          </p:cNvSpPr>
          <p:nvPr>
            <p:ph idx="1"/>
          </p:nvPr>
        </p:nvSpPr>
        <p:spPr>
          <a:xfrm>
            <a:off x="1154954" y="2603500"/>
            <a:ext cx="9019356" cy="3728720"/>
          </a:xfrm>
        </p:spPr>
        <p:txBody>
          <a:bodyPr>
            <a:normAutofit/>
          </a:bodyPr>
          <a:lstStyle/>
          <a:p>
            <a:r>
              <a:rPr lang="en-US" sz="2200" dirty="0">
                <a:solidFill>
                  <a:schemeClr val="tx1"/>
                </a:solidFill>
              </a:rPr>
              <a:t>Experiment One investigated the relationship between associative, semantic, and thematic word relations and their eﬀect on participant judgments and recall performance through the testing of four hypotheses. </a:t>
            </a:r>
          </a:p>
          <a:p>
            <a:r>
              <a:rPr lang="en-US" sz="2200" dirty="0">
                <a:solidFill>
                  <a:schemeClr val="tx1"/>
                </a:solidFill>
              </a:rPr>
              <a:t>Jam slopes replicated for associative judgments, and significant three way interactions were found between the network norms when predicting judgments and recall.</a:t>
            </a:r>
          </a:p>
          <a:p>
            <a:r>
              <a:rPr lang="en-US" sz="2200" dirty="0">
                <a:solidFill>
                  <a:schemeClr val="tx1"/>
                </a:solidFill>
              </a:rPr>
              <a:t>A “seesaw eﬀect” was found in which increases in thematic strength led to decreases in associative </a:t>
            </a:r>
            <a:r>
              <a:rPr lang="en-US" sz="2200" dirty="0" err="1">
                <a:solidFill>
                  <a:schemeClr val="tx1"/>
                </a:solidFill>
              </a:rPr>
              <a:t>predictiveness</a:t>
            </a:r>
            <a:r>
              <a:rPr lang="en-US" sz="2200" dirty="0">
                <a:solidFill>
                  <a:schemeClr val="tx1"/>
                </a:solidFill>
              </a:rPr>
              <a:t>, at low semantic overlap, but associative and semantic strength increased together at high semantic overlap. </a:t>
            </a:r>
          </a:p>
          <a:p>
            <a:endParaRPr lang="en-US" sz="2200" dirty="0">
              <a:solidFill>
                <a:schemeClr val="tx1"/>
              </a:solidFill>
            </a:endParaRPr>
          </a:p>
          <a:p>
            <a:endParaRPr lang="en-US" dirty="0"/>
          </a:p>
        </p:txBody>
      </p:sp>
    </p:spTree>
    <p:extLst>
      <p:ext uri="{BB962C8B-B14F-4D97-AF65-F5344CB8AC3E}">
        <p14:creationId xmlns:p14="http://schemas.microsoft.com/office/powerpoint/2010/main" val="368643661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468579-DB8F-44E2-A6F1-8D6F05B82605}"/>
              </a:ext>
            </a:extLst>
          </p:cNvPr>
          <p:cNvSpPr>
            <a:spLocks noGrp="1"/>
          </p:cNvSpPr>
          <p:nvPr>
            <p:ph type="title"/>
          </p:nvPr>
        </p:nvSpPr>
        <p:spPr/>
        <p:txBody>
          <a:bodyPr/>
          <a:lstStyle/>
          <a:p>
            <a:r>
              <a:rPr lang="en-US" dirty="0"/>
              <a:t>Summary – Experiment Two</a:t>
            </a:r>
          </a:p>
        </p:txBody>
      </p:sp>
      <p:sp>
        <p:nvSpPr>
          <p:cNvPr id="3" name="Content Placeholder 2">
            <a:extLst>
              <a:ext uri="{FF2B5EF4-FFF2-40B4-BE49-F238E27FC236}">
                <a16:creationId xmlns:a16="http://schemas.microsoft.com/office/drawing/2014/main" id="{2995F90E-C290-458D-BBB4-620AC6439465}"/>
              </a:ext>
            </a:extLst>
          </p:cNvPr>
          <p:cNvSpPr>
            <a:spLocks noGrp="1"/>
          </p:cNvSpPr>
          <p:nvPr>
            <p:ph idx="1"/>
          </p:nvPr>
        </p:nvSpPr>
        <p:spPr>
          <a:xfrm>
            <a:off x="1154954" y="2603500"/>
            <a:ext cx="10823686" cy="4254500"/>
          </a:xfrm>
        </p:spPr>
        <p:txBody>
          <a:bodyPr>
            <a:noAutofit/>
          </a:bodyPr>
          <a:lstStyle/>
          <a:p>
            <a:r>
              <a:rPr lang="en-US" sz="2200" dirty="0">
                <a:solidFill>
                  <a:schemeClr val="tx1"/>
                </a:solidFill>
              </a:rPr>
              <a:t>Experiment Two sought to replicate interaction findings from the first experiment, first when using a novel set of stimuli and then when controlling for single word norms. </a:t>
            </a:r>
          </a:p>
          <a:p>
            <a:r>
              <a:rPr lang="en-US" sz="2200" dirty="0">
                <a:solidFill>
                  <a:schemeClr val="tx1"/>
                </a:solidFill>
              </a:rPr>
              <a:t>First, the three-way interaction was not significant when predicting participant judgments. However, a simple slopes analysis showed that FSG and LSA strengths were competitive with another at each level of semantic overlap. </a:t>
            </a:r>
          </a:p>
          <a:p>
            <a:r>
              <a:rPr lang="en-US" sz="2200" dirty="0">
                <a:solidFill>
                  <a:schemeClr val="tx1"/>
                </a:solidFill>
              </a:rPr>
              <a:t>A significant three-way interaction was detected between the network norms when predicting recall, although this interaction was in the opposite direction as the original findings from the first experiment (FSG and LSA strength were complimentary at low levels of semantics and became increasingly competitive at high levels).</a:t>
            </a:r>
          </a:p>
        </p:txBody>
      </p:sp>
    </p:spTree>
    <p:extLst>
      <p:ext uri="{BB962C8B-B14F-4D97-AF65-F5344CB8AC3E}">
        <p14:creationId xmlns:p14="http://schemas.microsoft.com/office/powerpoint/2010/main" val="244149256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003C9F-51B2-4F14-BA3F-12B1212B3E7F}"/>
              </a:ext>
            </a:extLst>
          </p:cNvPr>
          <p:cNvSpPr>
            <a:spLocks noGrp="1"/>
          </p:cNvSpPr>
          <p:nvPr>
            <p:ph type="title"/>
          </p:nvPr>
        </p:nvSpPr>
        <p:spPr/>
        <p:txBody>
          <a:bodyPr/>
          <a:lstStyle/>
          <a:p>
            <a:r>
              <a:rPr lang="en-US" dirty="0"/>
              <a:t>Summary – Experiment Two</a:t>
            </a:r>
          </a:p>
        </p:txBody>
      </p:sp>
      <p:sp>
        <p:nvSpPr>
          <p:cNvPr id="3" name="Content Placeholder 2">
            <a:extLst>
              <a:ext uri="{FF2B5EF4-FFF2-40B4-BE49-F238E27FC236}">
                <a16:creationId xmlns:a16="http://schemas.microsoft.com/office/drawing/2014/main" id="{E18B2A07-776D-4EFC-A16A-98A3B4C107A8}"/>
              </a:ext>
            </a:extLst>
          </p:cNvPr>
          <p:cNvSpPr>
            <a:spLocks noGrp="1"/>
          </p:cNvSpPr>
          <p:nvPr>
            <p:ph idx="1"/>
          </p:nvPr>
        </p:nvSpPr>
        <p:spPr/>
        <p:txBody>
          <a:bodyPr>
            <a:normAutofit/>
          </a:bodyPr>
          <a:lstStyle/>
          <a:p>
            <a:r>
              <a:rPr lang="en-US" sz="2200" dirty="0">
                <a:solidFill>
                  <a:schemeClr val="tx1"/>
                </a:solidFill>
              </a:rPr>
              <a:t>Similar results were found when controlling for single word norms.</a:t>
            </a:r>
          </a:p>
          <a:p>
            <a:r>
              <a:rPr lang="en-US" sz="2200" dirty="0">
                <a:solidFill>
                  <a:schemeClr val="tx1"/>
                </a:solidFill>
              </a:rPr>
              <a:t>No significant three-way interaction was detected when predicting judgment scores. Simple slopes analyses showed that increasing thematic overlap between pairs decreased the </a:t>
            </a:r>
            <a:r>
              <a:rPr lang="en-US" sz="2200" dirty="0" err="1">
                <a:solidFill>
                  <a:schemeClr val="tx1"/>
                </a:solidFill>
              </a:rPr>
              <a:t>predictiveness</a:t>
            </a:r>
            <a:r>
              <a:rPr lang="en-US" sz="2200" dirty="0">
                <a:solidFill>
                  <a:schemeClr val="tx1"/>
                </a:solidFill>
              </a:rPr>
              <a:t> of FSG at all levels of semantic overlap (i.e., competition at all levels). </a:t>
            </a:r>
          </a:p>
          <a:p>
            <a:r>
              <a:rPr lang="en-US" sz="2200" dirty="0">
                <a:solidFill>
                  <a:schemeClr val="tx1"/>
                </a:solidFill>
              </a:rPr>
              <a:t>When predicting recall, the three-way interaction between network norms was significant, and once again the interaction was in the opposite direction of Experiment One.</a:t>
            </a:r>
          </a:p>
        </p:txBody>
      </p:sp>
    </p:spTree>
    <p:extLst>
      <p:ext uri="{BB962C8B-B14F-4D97-AF65-F5344CB8AC3E}">
        <p14:creationId xmlns:p14="http://schemas.microsoft.com/office/powerpoint/2010/main" val="155904010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291DC3-2331-4D00-A60C-E6A753AC6C75}"/>
              </a:ext>
            </a:extLst>
          </p:cNvPr>
          <p:cNvSpPr>
            <a:spLocks noGrp="1"/>
          </p:cNvSpPr>
          <p:nvPr>
            <p:ph type="title"/>
          </p:nvPr>
        </p:nvSpPr>
        <p:spPr/>
        <p:txBody>
          <a:bodyPr/>
          <a:lstStyle/>
          <a:p>
            <a:r>
              <a:rPr lang="en-US" dirty="0"/>
              <a:t>General Discussion</a:t>
            </a:r>
          </a:p>
        </p:txBody>
      </p:sp>
      <p:sp>
        <p:nvSpPr>
          <p:cNvPr id="3" name="Content Placeholder 2">
            <a:extLst>
              <a:ext uri="{FF2B5EF4-FFF2-40B4-BE49-F238E27FC236}">
                <a16:creationId xmlns:a16="http://schemas.microsoft.com/office/drawing/2014/main" id="{19541AE4-810F-44C9-ABAE-67960133BB03}"/>
              </a:ext>
            </a:extLst>
          </p:cNvPr>
          <p:cNvSpPr>
            <a:spLocks noGrp="1"/>
          </p:cNvSpPr>
          <p:nvPr>
            <p:ph idx="1"/>
          </p:nvPr>
        </p:nvSpPr>
        <p:spPr>
          <a:xfrm>
            <a:off x="1154954" y="2603500"/>
            <a:ext cx="9392843" cy="3913210"/>
          </a:xfrm>
        </p:spPr>
        <p:txBody>
          <a:bodyPr>
            <a:normAutofit fontScale="92500" lnSpcReduction="10000"/>
          </a:bodyPr>
          <a:lstStyle/>
          <a:p>
            <a:r>
              <a:rPr lang="en-US" sz="2000" dirty="0">
                <a:solidFill>
                  <a:schemeClr val="tx1"/>
                </a:solidFill>
              </a:rPr>
              <a:t>While previous research has shown that memory networks are divided into separate systems which handle storage and processing for meaning and association, the presence of these interactions suggests that connections exist between these networks, linking them to one another. </a:t>
            </a:r>
          </a:p>
          <a:p>
            <a:r>
              <a:rPr lang="en-US" sz="2000" dirty="0">
                <a:solidFill>
                  <a:schemeClr val="tx1"/>
                </a:solidFill>
              </a:rPr>
              <a:t>One interpretation is that these memory systems form a three-tiered, interconnected system.</a:t>
            </a:r>
          </a:p>
          <a:p>
            <a:pPr lvl="1"/>
            <a:r>
              <a:rPr lang="en-US" sz="1800" dirty="0">
                <a:solidFill>
                  <a:schemeClr val="tx1"/>
                </a:solidFill>
              </a:rPr>
              <a:t> First, information enters the semantic memory network, which processes features of concepts and provides a means of categorizing items based on the similarity of their features. </a:t>
            </a:r>
          </a:p>
          <a:p>
            <a:pPr lvl="1"/>
            <a:r>
              <a:rPr lang="en-US" sz="1800" dirty="0">
                <a:solidFill>
                  <a:schemeClr val="tx1"/>
                </a:solidFill>
              </a:rPr>
              <a:t>Next, the associative network adds information for items based on contexts generated by reading or speech. </a:t>
            </a:r>
          </a:p>
          <a:p>
            <a:pPr lvl="1"/>
            <a:r>
              <a:rPr lang="en-US" sz="1800" dirty="0">
                <a:solidFill>
                  <a:schemeClr val="tx1"/>
                </a:solidFill>
              </a:rPr>
              <a:t>Finally, the thematic network pulls in information from both the semantic and associative networks to create a mental representation of both the item and its place world relative to other concepts. </a:t>
            </a:r>
          </a:p>
        </p:txBody>
      </p:sp>
    </p:spTree>
    <p:extLst>
      <p:ext uri="{BB962C8B-B14F-4D97-AF65-F5344CB8AC3E}">
        <p14:creationId xmlns:p14="http://schemas.microsoft.com/office/powerpoint/2010/main" val="66725447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A4B76-CEF8-42F3-80CE-D8DBFEA201B9}"/>
              </a:ext>
            </a:extLst>
          </p:cNvPr>
          <p:cNvSpPr>
            <a:spLocks noGrp="1"/>
          </p:cNvSpPr>
          <p:nvPr>
            <p:ph type="title"/>
          </p:nvPr>
        </p:nvSpPr>
        <p:spPr/>
        <p:txBody>
          <a:bodyPr/>
          <a:lstStyle/>
          <a:p>
            <a:r>
              <a:rPr lang="en-US" dirty="0"/>
              <a:t>General Discussion</a:t>
            </a:r>
          </a:p>
        </p:txBody>
      </p:sp>
      <p:sp>
        <p:nvSpPr>
          <p:cNvPr id="5" name="Content Placeholder 4">
            <a:extLst>
              <a:ext uri="{FF2B5EF4-FFF2-40B4-BE49-F238E27FC236}">
                <a16:creationId xmlns:a16="http://schemas.microsoft.com/office/drawing/2014/main" id="{902254AE-253D-4888-92FD-1F9919887D50}"/>
              </a:ext>
            </a:extLst>
          </p:cNvPr>
          <p:cNvSpPr>
            <a:spLocks noGrp="1"/>
          </p:cNvSpPr>
          <p:nvPr>
            <p:ph idx="1"/>
          </p:nvPr>
        </p:nvSpPr>
        <p:spPr>
          <a:xfrm>
            <a:off x="1154954" y="2603500"/>
            <a:ext cx="4824413" cy="4254500"/>
          </a:xfrm>
        </p:spPr>
        <p:txBody>
          <a:bodyPr>
            <a:normAutofit lnSpcReduction="10000"/>
          </a:bodyPr>
          <a:lstStyle/>
          <a:p>
            <a:r>
              <a:rPr lang="en-US" sz="2200" dirty="0">
                <a:solidFill>
                  <a:schemeClr val="tx1"/>
                </a:solidFill>
              </a:rPr>
              <a:t>The present study can be viewed within the context of Seidenberg and McClelland’s 1989 “triangle model” of reading.</a:t>
            </a:r>
          </a:p>
          <a:p>
            <a:r>
              <a:rPr lang="en-US" sz="2200" dirty="0">
                <a:solidFill>
                  <a:schemeClr val="tx1"/>
                </a:solidFill>
              </a:rPr>
              <a:t>The original model dealt with reading, and focused on the link between orthography and phonology.</a:t>
            </a:r>
          </a:p>
          <a:p>
            <a:r>
              <a:rPr lang="en-US" sz="2200" dirty="0">
                <a:solidFill>
                  <a:schemeClr val="tx1"/>
                </a:solidFill>
              </a:rPr>
              <a:t>Harm &amp; Seidenberg (2004) developed a version of the model with a focus on semantics, with word meaning being derived from orthographic and phonographic input.</a:t>
            </a:r>
          </a:p>
          <a:p>
            <a:pPr marL="0" indent="0">
              <a:buNone/>
            </a:pPr>
            <a:endParaRPr lang="en-US" dirty="0"/>
          </a:p>
        </p:txBody>
      </p:sp>
      <p:sp>
        <p:nvSpPr>
          <p:cNvPr id="6" name="Text Placeholder 5">
            <a:extLst>
              <a:ext uri="{FF2B5EF4-FFF2-40B4-BE49-F238E27FC236}">
                <a16:creationId xmlns:a16="http://schemas.microsoft.com/office/drawing/2014/main" id="{A9AE7FF9-7B62-4CF3-921C-C30190AEEB1A}"/>
              </a:ext>
            </a:extLst>
          </p:cNvPr>
          <p:cNvSpPr>
            <a:spLocks noGrp="1"/>
          </p:cNvSpPr>
          <p:nvPr>
            <p:ph type="body" sz="quarter" idx="4294967295"/>
          </p:nvPr>
        </p:nvSpPr>
        <p:spPr>
          <a:xfrm>
            <a:off x="6110155" y="2524760"/>
            <a:ext cx="5400247" cy="609600"/>
          </a:xfrm>
        </p:spPr>
        <p:txBody>
          <a:bodyPr>
            <a:noAutofit/>
          </a:bodyPr>
          <a:lstStyle/>
          <a:p>
            <a:pPr marL="0" indent="0" algn="ctr">
              <a:buNone/>
            </a:pPr>
            <a:r>
              <a:rPr lang="en-US" sz="2200" b="1" dirty="0"/>
              <a:t>Triangle Model: Seidenberg &amp; McClelland, 1989</a:t>
            </a:r>
          </a:p>
        </p:txBody>
      </p:sp>
      <p:pic>
        <p:nvPicPr>
          <p:cNvPr id="8" name="Picture 7">
            <a:extLst>
              <a:ext uri="{FF2B5EF4-FFF2-40B4-BE49-F238E27FC236}">
                <a16:creationId xmlns:a16="http://schemas.microsoft.com/office/drawing/2014/main" id="{D23C8845-15AE-4E0E-8D87-A1DE86508B03}"/>
              </a:ext>
            </a:extLst>
          </p:cNvPr>
          <p:cNvPicPr>
            <a:picLocks noChangeAspect="1"/>
          </p:cNvPicPr>
          <p:nvPr/>
        </p:nvPicPr>
        <p:blipFill>
          <a:blip r:embed="rId2"/>
          <a:stretch>
            <a:fillRect/>
          </a:stretch>
        </p:blipFill>
        <p:spPr>
          <a:xfrm>
            <a:off x="5979367" y="3352514"/>
            <a:ext cx="5661823" cy="2677732"/>
          </a:xfrm>
          <a:prstGeom prst="rect">
            <a:avLst/>
          </a:prstGeom>
        </p:spPr>
      </p:pic>
      <p:sp>
        <p:nvSpPr>
          <p:cNvPr id="9" name="Rectangle 8">
            <a:extLst>
              <a:ext uri="{FF2B5EF4-FFF2-40B4-BE49-F238E27FC236}">
                <a16:creationId xmlns:a16="http://schemas.microsoft.com/office/drawing/2014/main" id="{AC56BEB3-28A8-4193-9C0D-B17BDCDC0D09}"/>
              </a:ext>
            </a:extLst>
          </p:cNvPr>
          <p:cNvSpPr/>
          <p:nvPr/>
        </p:nvSpPr>
        <p:spPr>
          <a:xfrm>
            <a:off x="6789420" y="5737860"/>
            <a:ext cx="3888587" cy="584772"/>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26208040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846CD71-3EBF-400D-BC69-5D45313B6930}"/>
              </a:ext>
            </a:extLst>
          </p:cNvPr>
          <p:cNvSpPr>
            <a:spLocks noGrp="1"/>
          </p:cNvSpPr>
          <p:nvPr>
            <p:ph type="title"/>
          </p:nvPr>
        </p:nvSpPr>
        <p:spPr/>
        <p:txBody>
          <a:bodyPr/>
          <a:lstStyle/>
          <a:p>
            <a:r>
              <a:rPr lang="en-US" dirty="0"/>
              <a:t>General Discussion</a:t>
            </a:r>
          </a:p>
        </p:txBody>
      </p:sp>
      <p:sp>
        <p:nvSpPr>
          <p:cNvPr id="8" name="Content Placeholder 7">
            <a:extLst>
              <a:ext uri="{FF2B5EF4-FFF2-40B4-BE49-F238E27FC236}">
                <a16:creationId xmlns:a16="http://schemas.microsoft.com/office/drawing/2014/main" id="{3C5DA883-CEC7-47BE-A0EF-801F5D36B583}"/>
              </a:ext>
            </a:extLst>
          </p:cNvPr>
          <p:cNvSpPr>
            <a:spLocks noGrp="1"/>
          </p:cNvSpPr>
          <p:nvPr>
            <p:ph idx="1"/>
          </p:nvPr>
        </p:nvSpPr>
        <p:spPr>
          <a:xfrm>
            <a:off x="1154954" y="2603500"/>
            <a:ext cx="9657826" cy="3911600"/>
          </a:xfrm>
        </p:spPr>
        <p:txBody>
          <a:bodyPr>
            <a:normAutofit/>
          </a:bodyPr>
          <a:lstStyle/>
          <a:p>
            <a:r>
              <a:rPr lang="en-US" sz="2200" dirty="0">
                <a:solidFill>
                  <a:schemeClr val="tx1"/>
                </a:solidFill>
              </a:rPr>
              <a:t>In several instances, cue and target slopes appeared to balance out another in both judgment and recall models. (i.e., cue slope was positive, but target slope was negative.</a:t>
            </a:r>
          </a:p>
          <a:p>
            <a:r>
              <a:rPr lang="en-US" sz="2200" dirty="0">
                <a:solidFill>
                  <a:schemeClr val="tx1"/>
                </a:solidFill>
              </a:rPr>
              <a:t>The bi-directional pathways in the triangle model may explain this trend of cue and target slopes balancing one another.</a:t>
            </a:r>
          </a:p>
          <a:p>
            <a:r>
              <a:rPr lang="en-US" sz="2200" dirty="0">
                <a:solidFill>
                  <a:schemeClr val="tx1"/>
                </a:solidFill>
              </a:rPr>
              <a:t>As both cue and target are activated in memory, the networks for these concepts are also activated. </a:t>
            </a:r>
          </a:p>
          <a:p>
            <a:r>
              <a:rPr lang="en-US" sz="2200" dirty="0">
                <a:solidFill>
                  <a:schemeClr val="tx1"/>
                </a:solidFill>
              </a:rPr>
              <a:t>Each appears to be correspondingly weighted, potentially indicating that the focus of attention was spread across cue and target and these were weighted evenly . </a:t>
            </a:r>
          </a:p>
        </p:txBody>
      </p:sp>
    </p:spTree>
    <p:extLst>
      <p:ext uri="{BB962C8B-B14F-4D97-AF65-F5344CB8AC3E}">
        <p14:creationId xmlns:p14="http://schemas.microsoft.com/office/powerpoint/2010/main" val="249330145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BDECD-A4CC-4FA2-BF91-6C478E9F9768}"/>
              </a:ext>
            </a:extLst>
          </p:cNvPr>
          <p:cNvSpPr>
            <a:spLocks noGrp="1"/>
          </p:cNvSpPr>
          <p:nvPr>
            <p:ph type="title"/>
          </p:nvPr>
        </p:nvSpPr>
        <p:spPr/>
        <p:txBody>
          <a:bodyPr/>
          <a:lstStyle/>
          <a:p>
            <a:r>
              <a:rPr lang="en-US" dirty="0"/>
              <a:t>Limitations</a:t>
            </a:r>
          </a:p>
        </p:txBody>
      </p:sp>
      <p:sp>
        <p:nvSpPr>
          <p:cNvPr id="3" name="Content Placeholder 2">
            <a:extLst>
              <a:ext uri="{FF2B5EF4-FFF2-40B4-BE49-F238E27FC236}">
                <a16:creationId xmlns:a16="http://schemas.microsoft.com/office/drawing/2014/main" id="{C5D3C0E5-630F-426E-9C83-D6028497F18E}"/>
              </a:ext>
            </a:extLst>
          </p:cNvPr>
          <p:cNvSpPr>
            <a:spLocks noGrp="1"/>
          </p:cNvSpPr>
          <p:nvPr>
            <p:ph idx="1"/>
          </p:nvPr>
        </p:nvSpPr>
        <p:spPr/>
        <p:txBody>
          <a:bodyPr>
            <a:normAutofit/>
          </a:bodyPr>
          <a:lstStyle/>
          <a:p>
            <a:r>
              <a:rPr lang="en-US" sz="2200" dirty="0">
                <a:solidFill>
                  <a:schemeClr val="tx1"/>
                </a:solidFill>
              </a:rPr>
              <a:t>Pairs were randomly selected based on cosine values. This method was used to get a range of LSA and FSG scores, but the set of norms used to generate the stimuli contained a disproportionate number of pairs that were low in FSG or LSA compared to pairs high in overlap.</a:t>
            </a:r>
          </a:p>
          <a:p>
            <a:r>
              <a:rPr lang="en-US" sz="2200" dirty="0">
                <a:solidFill>
                  <a:schemeClr val="tx1"/>
                </a:solidFill>
              </a:rPr>
              <a:t>For example, there were a total of 356 high COS pairs in the dataset. Of these pairs, 326 were low in FSG. Only two pairs in the entire dataset had high overlap on all three measures.</a:t>
            </a:r>
          </a:p>
        </p:txBody>
      </p:sp>
    </p:spTree>
    <p:extLst>
      <p:ext uri="{BB962C8B-B14F-4D97-AF65-F5344CB8AC3E}">
        <p14:creationId xmlns:p14="http://schemas.microsoft.com/office/powerpoint/2010/main" val="78920828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3FFD62-3CA3-427C-A7AA-013147644F99}"/>
              </a:ext>
            </a:extLst>
          </p:cNvPr>
          <p:cNvSpPr>
            <a:spLocks noGrp="1"/>
          </p:cNvSpPr>
          <p:nvPr>
            <p:ph type="title"/>
          </p:nvPr>
        </p:nvSpPr>
        <p:spPr/>
        <p:txBody>
          <a:bodyPr/>
          <a:lstStyle/>
          <a:p>
            <a:r>
              <a:rPr lang="en-US" dirty="0"/>
              <a:t>Limitations</a:t>
            </a:r>
          </a:p>
        </p:txBody>
      </p:sp>
      <p:sp>
        <p:nvSpPr>
          <p:cNvPr id="3" name="Content Placeholder 2">
            <a:extLst>
              <a:ext uri="{FF2B5EF4-FFF2-40B4-BE49-F238E27FC236}">
                <a16:creationId xmlns:a16="http://schemas.microsoft.com/office/drawing/2014/main" id="{42CD3AE8-3DF2-434C-82F3-9007E564DBDD}"/>
              </a:ext>
            </a:extLst>
          </p:cNvPr>
          <p:cNvSpPr>
            <a:spLocks noGrp="1"/>
          </p:cNvSpPr>
          <p:nvPr>
            <p:ph idx="1"/>
          </p:nvPr>
        </p:nvSpPr>
        <p:spPr/>
        <p:txBody>
          <a:bodyPr>
            <a:normAutofit/>
          </a:bodyPr>
          <a:lstStyle/>
          <a:p>
            <a:r>
              <a:rPr lang="en-US" sz="2200" dirty="0">
                <a:solidFill>
                  <a:schemeClr val="tx1"/>
                </a:solidFill>
              </a:rPr>
              <a:t>The stimuli used in Experiment Two also had to be included across several unconnected databases of single word norms. This greatly limited which words could be selected.</a:t>
            </a:r>
          </a:p>
          <a:p>
            <a:r>
              <a:rPr lang="en-US" sz="2200" dirty="0">
                <a:solidFill>
                  <a:schemeClr val="tx1"/>
                </a:solidFill>
              </a:rPr>
              <a:t>To help control for this, single word norms were gathered for the stimuli set used in Experiment One. Data was then combined across experiments. It should be noted that this dataset contained several NA values across each single word norm, as some of the cue and target items were missing from various databases.</a:t>
            </a:r>
          </a:p>
        </p:txBody>
      </p:sp>
    </p:spTree>
    <p:extLst>
      <p:ext uri="{BB962C8B-B14F-4D97-AF65-F5344CB8AC3E}">
        <p14:creationId xmlns:p14="http://schemas.microsoft.com/office/powerpoint/2010/main" val="82963885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ADA2E9-EDDF-4651-BF19-C4B55FD6BF22}"/>
              </a:ext>
            </a:extLst>
          </p:cNvPr>
          <p:cNvSpPr>
            <a:spLocks noGrp="1"/>
          </p:cNvSpPr>
          <p:nvPr>
            <p:ph type="title"/>
          </p:nvPr>
        </p:nvSpPr>
        <p:spPr/>
        <p:txBody>
          <a:bodyPr/>
          <a:lstStyle/>
          <a:p>
            <a:r>
              <a:rPr lang="en-US" dirty="0"/>
              <a:t>Limitations</a:t>
            </a:r>
          </a:p>
        </p:txBody>
      </p:sp>
      <p:sp>
        <p:nvSpPr>
          <p:cNvPr id="3" name="Content Placeholder 2">
            <a:extLst>
              <a:ext uri="{FF2B5EF4-FFF2-40B4-BE49-F238E27FC236}">
                <a16:creationId xmlns:a16="http://schemas.microsoft.com/office/drawing/2014/main" id="{12D77870-46D3-4429-9CFD-DF70F03DB09B}"/>
              </a:ext>
            </a:extLst>
          </p:cNvPr>
          <p:cNvSpPr>
            <a:spLocks noGrp="1"/>
          </p:cNvSpPr>
          <p:nvPr>
            <p:ph idx="1"/>
          </p:nvPr>
        </p:nvSpPr>
        <p:spPr/>
        <p:txBody>
          <a:bodyPr>
            <a:normAutofit/>
          </a:bodyPr>
          <a:lstStyle/>
          <a:p>
            <a:r>
              <a:rPr lang="en-US" sz="2200" dirty="0">
                <a:solidFill>
                  <a:schemeClr val="tx1"/>
                </a:solidFill>
              </a:rPr>
              <a:t>Although mean judgment and recall scores were fairly stable across both experiments, some of the discrepancy between interaction findings (in particular the change in the direction of the interaction when predicting recall) may be remedied by using a more balanced set of stimuli. </a:t>
            </a:r>
          </a:p>
          <a:p>
            <a:r>
              <a:rPr lang="en-US" sz="2200" dirty="0">
                <a:solidFill>
                  <a:schemeClr val="tx1"/>
                </a:solidFill>
              </a:rPr>
              <a:t>Future studies should focus on creating overlap between current normed databases, and on  creating larger, more comprehensive collections of word norms to use in these types of studies.</a:t>
            </a:r>
          </a:p>
        </p:txBody>
      </p:sp>
    </p:spTree>
    <p:extLst>
      <p:ext uri="{BB962C8B-B14F-4D97-AF65-F5344CB8AC3E}">
        <p14:creationId xmlns:p14="http://schemas.microsoft.com/office/powerpoint/2010/main" val="25711904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584AC-4F31-4323-9CEE-5405A9FCDD6D}"/>
              </a:ext>
            </a:extLst>
          </p:cNvPr>
          <p:cNvSpPr>
            <a:spLocks noGrp="1"/>
          </p:cNvSpPr>
          <p:nvPr>
            <p:ph type="title"/>
          </p:nvPr>
        </p:nvSpPr>
        <p:spPr/>
        <p:txBody>
          <a:bodyPr/>
          <a:lstStyle/>
          <a:p>
            <a:r>
              <a:rPr lang="en-US" dirty="0"/>
              <a:t>Goals</a:t>
            </a:r>
          </a:p>
        </p:txBody>
      </p:sp>
      <p:sp>
        <p:nvSpPr>
          <p:cNvPr id="4" name="Text Placeholder 3">
            <a:extLst>
              <a:ext uri="{FF2B5EF4-FFF2-40B4-BE49-F238E27FC236}">
                <a16:creationId xmlns:a16="http://schemas.microsoft.com/office/drawing/2014/main" id="{544DBE3E-7063-4F83-A6E2-3AFD86D89A43}"/>
              </a:ext>
            </a:extLst>
          </p:cNvPr>
          <p:cNvSpPr>
            <a:spLocks noGrp="1"/>
          </p:cNvSpPr>
          <p:nvPr>
            <p:ph type="body" idx="1"/>
          </p:nvPr>
        </p:nvSpPr>
        <p:spPr/>
        <p:txBody>
          <a:bodyPr/>
          <a:lstStyle/>
          <a:p>
            <a:r>
              <a:rPr lang="en-US" dirty="0"/>
              <a:t>Experiment One</a:t>
            </a:r>
          </a:p>
        </p:txBody>
      </p:sp>
      <p:sp>
        <p:nvSpPr>
          <p:cNvPr id="3" name="Content Placeholder 2">
            <a:extLst>
              <a:ext uri="{FF2B5EF4-FFF2-40B4-BE49-F238E27FC236}">
                <a16:creationId xmlns:a16="http://schemas.microsoft.com/office/drawing/2014/main" id="{A1DAC3B2-802B-4D2F-B21E-1665D7030BB3}"/>
              </a:ext>
            </a:extLst>
          </p:cNvPr>
          <p:cNvSpPr>
            <a:spLocks noGrp="1"/>
          </p:cNvSpPr>
          <p:nvPr>
            <p:ph sz="half" idx="2"/>
          </p:nvPr>
        </p:nvSpPr>
        <p:spPr/>
        <p:txBody>
          <a:bodyPr>
            <a:normAutofit fontScale="77500" lnSpcReduction="20000"/>
          </a:bodyPr>
          <a:lstStyle/>
          <a:p>
            <a:pPr>
              <a:buFont typeface="+mj-lt"/>
              <a:buAutoNum type="arabicPeriod"/>
            </a:pPr>
            <a:r>
              <a:rPr lang="en-US" sz="2400" dirty="0">
                <a:solidFill>
                  <a:schemeClr val="tx1"/>
                </a:solidFill>
              </a:rPr>
              <a:t>Expand previous JAM findings to include semantic and thematic judgments (Hypothesis One)</a:t>
            </a:r>
          </a:p>
          <a:p>
            <a:pPr>
              <a:buFont typeface="+mj-lt"/>
              <a:buAutoNum type="arabicPeriod"/>
            </a:pPr>
            <a:r>
              <a:rPr lang="en-US" sz="2400" dirty="0">
                <a:solidFill>
                  <a:schemeClr val="tx1"/>
                </a:solidFill>
              </a:rPr>
              <a:t>Examine interactions between IVs for judgments. (Hypothesis Three)</a:t>
            </a:r>
          </a:p>
          <a:p>
            <a:pPr>
              <a:buFont typeface="+mj-lt"/>
              <a:buAutoNum type="arabicPeriod"/>
            </a:pPr>
            <a:r>
              <a:rPr lang="en-US" sz="2400" dirty="0">
                <a:solidFill>
                  <a:schemeClr val="tx1"/>
                </a:solidFill>
              </a:rPr>
              <a:t>Examine interactions between IVs for recall. (Hypothesis Two)</a:t>
            </a:r>
          </a:p>
          <a:p>
            <a:pPr>
              <a:buFont typeface="+mj-lt"/>
              <a:buAutoNum type="arabicPeriod"/>
            </a:pPr>
            <a:r>
              <a:rPr lang="en-US" sz="2400" dirty="0">
                <a:solidFill>
                  <a:schemeClr val="tx1"/>
                </a:solidFill>
              </a:rPr>
              <a:t>Test whether judgment slopes obtained in hypothesis one are predictive of recall. (Hypothesis Four)</a:t>
            </a:r>
          </a:p>
        </p:txBody>
      </p:sp>
      <p:sp>
        <p:nvSpPr>
          <p:cNvPr id="5" name="Text Placeholder 4">
            <a:extLst>
              <a:ext uri="{FF2B5EF4-FFF2-40B4-BE49-F238E27FC236}">
                <a16:creationId xmlns:a16="http://schemas.microsoft.com/office/drawing/2014/main" id="{6A8177A5-831C-46F5-A6D9-13FE7178A80A}"/>
              </a:ext>
            </a:extLst>
          </p:cNvPr>
          <p:cNvSpPr>
            <a:spLocks noGrp="1"/>
          </p:cNvSpPr>
          <p:nvPr>
            <p:ph type="body" sz="quarter" idx="3"/>
          </p:nvPr>
        </p:nvSpPr>
        <p:spPr/>
        <p:txBody>
          <a:bodyPr/>
          <a:lstStyle/>
          <a:p>
            <a:r>
              <a:rPr lang="en-US" dirty="0"/>
              <a:t>Experiment Two</a:t>
            </a:r>
          </a:p>
        </p:txBody>
      </p:sp>
      <p:sp>
        <p:nvSpPr>
          <p:cNvPr id="6" name="Content Placeholder 5">
            <a:extLst>
              <a:ext uri="{FF2B5EF4-FFF2-40B4-BE49-F238E27FC236}">
                <a16:creationId xmlns:a16="http://schemas.microsoft.com/office/drawing/2014/main" id="{1EEF36DF-ACC6-4FE2-89EB-8D77A020C880}"/>
              </a:ext>
            </a:extLst>
          </p:cNvPr>
          <p:cNvSpPr>
            <a:spLocks noGrp="1"/>
          </p:cNvSpPr>
          <p:nvPr>
            <p:ph sz="quarter" idx="4"/>
          </p:nvPr>
        </p:nvSpPr>
        <p:spPr/>
        <p:txBody>
          <a:bodyPr>
            <a:normAutofit fontScale="77500" lnSpcReduction="20000"/>
          </a:bodyPr>
          <a:lstStyle/>
          <a:p>
            <a:pPr lvl="0">
              <a:buClr>
                <a:srgbClr val="4472C4"/>
              </a:buClr>
              <a:buFont typeface="+mj-lt"/>
              <a:buAutoNum type="arabicPeriod"/>
            </a:pPr>
            <a:r>
              <a:rPr lang="en-US" sz="2400" dirty="0">
                <a:solidFill>
                  <a:schemeClr val="tx1"/>
                </a:solidFill>
              </a:rPr>
              <a:t>Replicate interaction findings from the Experiment One with a new stimuli set</a:t>
            </a:r>
          </a:p>
          <a:p>
            <a:pPr lvl="0">
              <a:buClr>
                <a:srgbClr val="4472C4"/>
              </a:buClr>
              <a:buFont typeface="+mj-lt"/>
              <a:buAutoNum type="arabicPeriod"/>
            </a:pPr>
            <a:r>
              <a:rPr lang="en-US" sz="2400" dirty="0">
                <a:solidFill>
                  <a:schemeClr val="tx1"/>
                </a:solidFill>
              </a:rPr>
              <a:t>Expand upon these findings by including single word norms in the analysis</a:t>
            </a:r>
          </a:p>
          <a:p>
            <a:endParaRPr lang="en-US" dirty="0"/>
          </a:p>
        </p:txBody>
      </p:sp>
    </p:spTree>
    <p:extLst>
      <p:ext uri="{BB962C8B-B14F-4D97-AF65-F5344CB8AC3E}">
        <p14:creationId xmlns:p14="http://schemas.microsoft.com/office/powerpoint/2010/main" val="38122610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3FD4C57-EE9C-4710-A5CE-4E5089D81CE1}"/>
              </a:ext>
            </a:extLst>
          </p:cNvPr>
          <p:cNvSpPr>
            <a:spLocks noGrp="1"/>
          </p:cNvSpPr>
          <p:nvPr>
            <p:ph type="ctrTitle"/>
          </p:nvPr>
        </p:nvSpPr>
        <p:spPr/>
        <p:txBody>
          <a:bodyPr/>
          <a:lstStyle/>
          <a:p>
            <a:r>
              <a:rPr lang="en-US" dirty="0"/>
              <a:t>Method</a:t>
            </a:r>
          </a:p>
        </p:txBody>
      </p:sp>
      <p:sp>
        <p:nvSpPr>
          <p:cNvPr id="5" name="Subtitle 4">
            <a:extLst>
              <a:ext uri="{FF2B5EF4-FFF2-40B4-BE49-F238E27FC236}">
                <a16:creationId xmlns:a16="http://schemas.microsoft.com/office/drawing/2014/main" id="{B6BCE9D6-A634-4D77-A3A9-D96A8532910E}"/>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6343577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Participants and Stimuli</a:t>
            </a:r>
          </a:p>
        </p:txBody>
      </p:sp>
      <p:sp>
        <p:nvSpPr>
          <p:cNvPr id="4" name="Text Placeholder 3">
            <a:extLst>
              <a:ext uri="{FF2B5EF4-FFF2-40B4-BE49-F238E27FC236}">
                <a16:creationId xmlns:a16="http://schemas.microsoft.com/office/drawing/2014/main" id="{9CB9C959-6D0D-4042-A33B-D70EC5CCE83C}"/>
              </a:ext>
            </a:extLst>
          </p:cNvPr>
          <p:cNvSpPr>
            <a:spLocks noGrp="1"/>
          </p:cNvSpPr>
          <p:nvPr>
            <p:ph type="body" idx="1"/>
          </p:nvPr>
        </p:nvSpPr>
        <p:spPr/>
        <p:txBody>
          <a:bodyPr/>
          <a:lstStyle/>
          <a:p>
            <a:r>
              <a:rPr lang="en-US" dirty="0"/>
              <a:t>Experiment One</a:t>
            </a:r>
          </a:p>
        </p:txBody>
      </p:sp>
      <p:sp>
        <p:nvSpPr>
          <p:cNvPr id="3" name="Content Placeholder 2"/>
          <p:cNvSpPr>
            <a:spLocks noGrp="1"/>
          </p:cNvSpPr>
          <p:nvPr>
            <p:ph sz="half" idx="2"/>
          </p:nvPr>
        </p:nvSpPr>
        <p:spPr/>
        <p:txBody>
          <a:bodyPr>
            <a:normAutofit fontScale="92500" lnSpcReduction="20000"/>
          </a:bodyPr>
          <a:lstStyle/>
          <a:p>
            <a:r>
              <a:rPr lang="en-US" sz="2400" dirty="0">
                <a:solidFill>
                  <a:schemeClr val="tx1"/>
                </a:solidFill>
              </a:rPr>
              <a:t>112 Participants were recruited from Amazon’s Mechanical Turk</a:t>
            </a:r>
          </a:p>
          <a:p>
            <a:r>
              <a:rPr lang="en-US" sz="2400" dirty="0">
                <a:solidFill>
                  <a:schemeClr val="tx1"/>
                </a:solidFill>
              </a:rPr>
              <a:t>Participants completed the study online via Qualtrics</a:t>
            </a:r>
          </a:p>
          <a:p>
            <a:r>
              <a:rPr lang="en-US" sz="2400" dirty="0">
                <a:solidFill>
                  <a:schemeClr val="tx1"/>
                </a:solidFill>
              </a:rPr>
              <a:t>63 Word pairs of varying associative, semantic, and thematic strengths were created from the Buchanan et al. (2013) word norms</a:t>
            </a:r>
          </a:p>
          <a:p>
            <a:pPr marL="457200" lvl="1" indent="0">
              <a:buNone/>
            </a:pPr>
            <a:endParaRPr lang="en-US" sz="2200" dirty="0"/>
          </a:p>
        </p:txBody>
      </p:sp>
      <p:sp>
        <p:nvSpPr>
          <p:cNvPr id="5" name="Text Placeholder 4">
            <a:extLst>
              <a:ext uri="{FF2B5EF4-FFF2-40B4-BE49-F238E27FC236}">
                <a16:creationId xmlns:a16="http://schemas.microsoft.com/office/drawing/2014/main" id="{1F51CB64-7831-4144-A291-E646B495F2A2}"/>
              </a:ext>
            </a:extLst>
          </p:cNvPr>
          <p:cNvSpPr>
            <a:spLocks noGrp="1"/>
          </p:cNvSpPr>
          <p:nvPr>
            <p:ph type="body" sz="quarter" idx="3"/>
          </p:nvPr>
        </p:nvSpPr>
        <p:spPr/>
        <p:txBody>
          <a:bodyPr/>
          <a:lstStyle/>
          <a:p>
            <a:r>
              <a:rPr lang="en-US" dirty="0"/>
              <a:t>Experiment Two</a:t>
            </a:r>
          </a:p>
        </p:txBody>
      </p:sp>
      <p:sp>
        <p:nvSpPr>
          <p:cNvPr id="6" name="Content Placeholder 5">
            <a:extLst>
              <a:ext uri="{FF2B5EF4-FFF2-40B4-BE49-F238E27FC236}">
                <a16:creationId xmlns:a16="http://schemas.microsoft.com/office/drawing/2014/main" id="{162905DD-D561-4676-96E9-434E87CEFC0A}"/>
              </a:ext>
            </a:extLst>
          </p:cNvPr>
          <p:cNvSpPr>
            <a:spLocks noGrp="1"/>
          </p:cNvSpPr>
          <p:nvPr>
            <p:ph sz="quarter" idx="4"/>
          </p:nvPr>
        </p:nvSpPr>
        <p:spPr/>
        <p:txBody>
          <a:bodyPr>
            <a:normAutofit fontScale="92500" lnSpcReduction="20000"/>
          </a:bodyPr>
          <a:lstStyle/>
          <a:p>
            <a:pPr lvl="0">
              <a:buClr>
                <a:srgbClr val="4472C4"/>
              </a:buClr>
            </a:pPr>
            <a:r>
              <a:rPr lang="en-US" sz="2400" dirty="0">
                <a:solidFill>
                  <a:schemeClr val="tx1"/>
                </a:solidFill>
              </a:rPr>
              <a:t>221 Participants were recruited from Amazon’s Mechanical Turk</a:t>
            </a:r>
          </a:p>
          <a:p>
            <a:pPr lvl="0">
              <a:buClr>
                <a:srgbClr val="4472C4"/>
              </a:buClr>
            </a:pPr>
            <a:r>
              <a:rPr lang="en-US" sz="2400" dirty="0">
                <a:solidFill>
                  <a:schemeClr val="tx1"/>
                </a:solidFill>
              </a:rPr>
              <a:t>63 new word pairs created from the same database</a:t>
            </a:r>
          </a:p>
          <a:p>
            <a:pPr lvl="0">
              <a:buClr>
                <a:srgbClr val="4472C4"/>
              </a:buClr>
            </a:pPr>
            <a:r>
              <a:rPr lang="en-US" sz="2400" dirty="0">
                <a:solidFill>
                  <a:schemeClr val="tx1"/>
                </a:solidFill>
              </a:rPr>
              <a:t>In addition to measures of associative, semantic, and thematic overlap, these pairs were also measured on various single word norms.</a:t>
            </a:r>
          </a:p>
          <a:p>
            <a:endParaRPr lang="en-US" dirty="0"/>
          </a:p>
        </p:txBody>
      </p:sp>
    </p:spTree>
    <p:extLst>
      <p:ext uri="{BB962C8B-B14F-4D97-AF65-F5344CB8AC3E}">
        <p14:creationId xmlns:p14="http://schemas.microsoft.com/office/powerpoint/2010/main" val="6535163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Judgment Blocks</a:t>
            </a:r>
          </a:p>
        </p:txBody>
      </p:sp>
      <p:sp>
        <p:nvSpPr>
          <p:cNvPr id="9" name="Content Placeholder 8"/>
          <p:cNvSpPr>
            <a:spLocks noGrp="1"/>
          </p:cNvSpPr>
          <p:nvPr>
            <p:ph idx="1"/>
          </p:nvPr>
        </p:nvSpPr>
        <p:spPr>
          <a:xfrm>
            <a:off x="0" y="1844842"/>
            <a:ext cx="4636009" cy="5013158"/>
          </a:xfrm>
        </p:spPr>
        <p:txBody>
          <a:bodyPr anchor="ctr">
            <a:normAutofit fontScale="92500" lnSpcReduction="20000"/>
          </a:bodyPr>
          <a:lstStyle/>
          <a:p>
            <a:pPr lvl="1"/>
            <a:endParaRPr lang="en-US" sz="2400" dirty="0"/>
          </a:p>
          <a:p>
            <a:pPr lvl="1"/>
            <a:r>
              <a:rPr lang="en-US" sz="2400" dirty="0">
                <a:solidFill>
                  <a:schemeClr val="tx1"/>
                </a:solidFill>
              </a:rPr>
              <a:t>21 word pairs per block </a:t>
            </a:r>
          </a:p>
          <a:p>
            <a:pPr marL="457200" lvl="1" indent="0">
              <a:buNone/>
            </a:pPr>
            <a:endParaRPr lang="en-US" sz="2400" dirty="0">
              <a:solidFill>
                <a:schemeClr val="tx1"/>
              </a:solidFill>
            </a:endParaRPr>
          </a:p>
          <a:p>
            <a:pPr lvl="1"/>
            <a:r>
              <a:rPr lang="en-US" sz="2400" dirty="0">
                <a:solidFill>
                  <a:schemeClr val="tx1"/>
                </a:solidFill>
              </a:rPr>
              <a:t>The instructions at the start of each block explain one of the three types of relationships (Associative, Semantic, or Thematic), and the instructions change with each block.</a:t>
            </a:r>
          </a:p>
          <a:p>
            <a:pPr marL="457200" lvl="1" indent="0">
              <a:buNone/>
            </a:pPr>
            <a:endParaRPr lang="en-US" sz="2400" dirty="0">
              <a:solidFill>
                <a:schemeClr val="tx1"/>
              </a:solidFill>
            </a:endParaRPr>
          </a:p>
          <a:p>
            <a:pPr lvl="1"/>
            <a:r>
              <a:rPr lang="en-US" sz="2400" dirty="0">
                <a:solidFill>
                  <a:schemeClr val="tx1"/>
                </a:solidFill>
              </a:rPr>
              <a:t>Judgments were made on a scale of 0 to 100, with 0 indicating no relationship and 100 indicating a perfect relationship</a:t>
            </a:r>
          </a:p>
          <a:p>
            <a:endParaRPr lang="en-US" sz="1600" dirty="0"/>
          </a:p>
        </p:txBody>
      </p:sp>
      <p:pic>
        <p:nvPicPr>
          <p:cNvPr id="3" name="Picture 2">
            <a:extLst>
              <a:ext uri="{FF2B5EF4-FFF2-40B4-BE49-F238E27FC236}">
                <a16:creationId xmlns:a16="http://schemas.microsoft.com/office/drawing/2014/main" id="{1B66D69E-8E07-422D-8CE6-15E5A5169281}"/>
              </a:ext>
            </a:extLst>
          </p:cNvPr>
          <p:cNvPicPr>
            <a:picLocks noChangeAspect="1"/>
          </p:cNvPicPr>
          <p:nvPr/>
        </p:nvPicPr>
        <p:blipFill>
          <a:blip r:embed="rId3"/>
          <a:stretch>
            <a:fillRect/>
          </a:stretch>
        </p:blipFill>
        <p:spPr>
          <a:xfrm>
            <a:off x="5327357" y="3183050"/>
            <a:ext cx="6429475" cy="3345650"/>
          </a:xfrm>
          <a:prstGeom prst="rect">
            <a:avLst/>
          </a:prstGeom>
        </p:spPr>
      </p:pic>
      <p:sp>
        <p:nvSpPr>
          <p:cNvPr id="6" name="TextBox 5">
            <a:extLst>
              <a:ext uri="{FF2B5EF4-FFF2-40B4-BE49-F238E27FC236}">
                <a16:creationId xmlns:a16="http://schemas.microsoft.com/office/drawing/2014/main" id="{5D7C0DDE-3AFD-4912-AF28-439A0FFA3B50}"/>
              </a:ext>
            </a:extLst>
          </p:cNvPr>
          <p:cNvSpPr txBox="1"/>
          <p:nvPr/>
        </p:nvSpPr>
        <p:spPr>
          <a:xfrm>
            <a:off x="6351972" y="2782940"/>
            <a:ext cx="4380243" cy="400110"/>
          </a:xfrm>
          <a:prstGeom prst="rect">
            <a:avLst/>
          </a:prstGeom>
          <a:noFill/>
        </p:spPr>
        <p:txBody>
          <a:bodyPr wrap="square" rtlCol="0">
            <a:spAutoFit/>
          </a:bodyPr>
          <a:lstStyle/>
          <a:p>
            <a:r>
              <a:rPr lang="en-US" sz="2000" b="1" dirty="0"/>
              <a:t>Example from Associative Condition</a:t>
            </a:r>
            <a:endParaRPr lang="en-US" b="1" dirty="0"/>
          </a:p>
        </p:txBody>
      </p:sp>
    </p:spTree>
    <p:extLst>
      <p:ext uri="{BB962C8B-B14F-4D97-AF65-F5344CB8AC3E}">
        <p14:creationId xmlns:p14="http://schemas.microsoft.com/office/powerpoint/2010/main" val="14233517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Recall Phase</a:t>
            </a:r>
          </a:p>
        </p:txBody>
      </p:sp>
      <p:sp>
        <p:nvSpPr>
          <p:cNvPr id="3" name="Content Placeholder 2"/>
          <p:cNvSpPr>
            <a:spLocks noGrp="1"/>
          </p:cNvSpPr>
          <p:nvPr>
            <p:ph idx="1"/>
          </p:nvPr>
        </p:nvSpPr>
        <p:spPr>
          <a:xfrm>
            <a:off x="550704" y="2513347"/>
            <a:ext cx="4984956" cy="3668963"/>
          </a:xfrm>
        </p:spPr>
        <p:txBody>
          <a:bodyPr anchor="ctr">
            <a:normAutofit/>
          </a:bodyPr>
          <a:lstStyle/>
          <a:p>
            <a:pPr lvl="1"/>
            <a:r>
              <a:rPr lang="en-US" sz="2400" dirty="0">
                <a:solidFill>
                  <a:schemeClr val="tx1"/>
                </a:solidFill>
              </a:rPr>
              <a:t>Participants are presented with the first word from each of the pairs they previously judged and are asked to recall the target word it was paired with.</a:t>
            </a:r>
          </a:p>
          <a:p>
            <a:pPr lvl="1"/>
            <a:r>
              <a:rPr lang="en-US" sz="2400" dirty="0">
                <a:solidFill>
                  <a:schemeClr val="tx1"/>
                </a:solidFill>
              </a:rPr>
              <a:t>All 63 pairs are presented in a randomized order.</a:t>
            </a:r>
          </a:p>
          <a:p>
            <a:pPr lvl="1"/>
            <a:endParaRPr lang="en-US" dirty="0"/>
          </a:p>
          <a:p>
            <a:pPr lvl="1"/>
            <a:endParaRPr lang="en-US" dirty="0"/>
          </a:p>
        </p:txBody>
      </p:sp>
    </p:spTree>
    <p:extLst>
      <p:ext uri="{BB962C8B-B14F-4D97-AF65-F5344CB8AC3E}">
        <p14:creationId xmlns:p14="http://schemas.microsoft.com/office/powerpoint/2010/main" val="359939944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3776</TotalTime>
  <Words>4504</Words>
  <Application>Microsoft Office PowerPoint</Application>
  <PresentationFormat>Widescreen</PresentationFormat>
  <Paragraphs>968</Paragraphs>
  <Slides>48</Slides>
  <Notes>10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48</vt:i4>
      </vt:variant>
    </vt:vector>
  </HeadingPairs>
  <TitlesOfParts>
    <vt:vector size="55" baseType="lpstr">
      <vt:lpstr>Arial</vt:lpstr>
      <vt:lpstr>Calibri</vt:lpstr>
      <vt:lpstr>Calibri Light</vt:lpstr>
      <vt:lpstr>Courier New</vt:lpstr>
      <vt:lpstr>Times New Roman</vt:lpstr>
      <vt:lpstr>Wingdings 3</vt:lpstr>
      <vt:lpstr>Office Theme</vt:lpstr>
      <vt:lpstr>Modeling Memory: Exploring the Relationship Between Word Overlap and Single Word Norms When Predicting Judgments and Recall</vt:lpstr>
      <vt:lpstr>Introduction</vt:lpstr>
      <vt:lpstr>Judgments of Associative Memory</vt:lpstr>
      <vt:lpstr>JAM Function</vt:lpstr>
      <vt:lpstr>Goals</vt:lpstr>
      <vt:lpstr>Method</vt:lpstr>
      <vt:lpstr>Participants and Stimuli</vt:lpstr>
      <vt:lpstr>Judgment Blocks</vt:lpstr>
      <vt:lpstr>Recall Phase</vt:lpstr>
      <vt:lpstr>Study Design – Experiment One</vt:lpstr>
      <vt:lpstr>Study Design – Experiment Two</vt:lpstr>
      <vt:lpstr>Single Word Norms</vt:lpstr>
      <vt:lpstr>Data Processing</vt:lpstr>
      <vt:lpstr>Analysis – Experiment One</vt:lpstr>
      <vt:lpstr>Replication Analysis – Experiment Two</vt:lpstr>
      <vt:lpstr>Single Word Norm Analysis – Experiment Two</vt:lpstr>
      <vt:lpstr>Combined Analysis – Experiment Two</vt:lpstr>
      <vt:lpstr>Descriptive Statistics for Network Norms</vt:lpstr>
      <vt:lpstr>PowerPoint Presentation</vt:lpstr>
      <vt:lpstr>PowerPoint Presentation</vt:lpstr>
      <vt:lpstr>Mean Judgment and Recall Scores</vt:lpstr>
      <vt:lpstr>Results </vt:lpstr>
      <vt:lpstr>Hypothesis One</vt:lpstr>
      <vt:lpstr>Hypotheses Two and Three</vt:lpstr>
      <vt:lpstr>MLM Results – Main Effects</vt:lpstr>
      <vt:lpstr>Three-Way Interactions</vt:lpstr>
      <vt:lpstr>Simple Slopes Analysis Analyses</vt:lpstr>
      <vt:lpstr>Three-Way Interactions – Block One Only</vt:lpstr>
      <vt:lpstr>Examining Block One Only</vt:lpstr>
      <vt:lpstr>Hypothesis Four</vt:lpstr>
      <vt:lpstr>Results </vt:lpstr>
      <vt:lpstr>Judgment Replication – Main Effects</vt:lpstr>
      <vt:lpstr>Three-Way Interactions for Replication</vt:lpstr>
      <vt:lpstr>Simple Slopes for Replication</vt:lpstr>
      <vt:lpstr>Single Word Norms – Judgments</vt:lpstr>
      <vt:lpstr>Single Word Norms – Recall</vt:lpstr>
      <vt:lpstr>Three-Way Interactions for Single Word Norms</vt:lpstr>
      <vt:lpstr>Simple Slopes for Single Word Norms</vt:lpstr>
      <vt:lpstr>Summary and Discussion</vt:lpstr>
      <vt:lpstr>Summary – Experiment One</vt:lpstr>
      <vt:lpstr>Summary – Experiment Two</vt:lpstr>
      <vt:lpstr>Summary – Experiment Two</vt:lpstr>
      <vt:lpstr>General Discussion</vt:lpstr>
      <vt:lpstr>General Discussion</vt:lpstr>
      <vt:lpstr>General Discussion</vt:lpstr>
      <vt:lpstr>Limitations</vt:lpstr>
      <vt:lpstr>Limitations</vt:lpstr>
      <vt:lpstr>Limitations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Modeling Memory: Exploring the Relationship Between Word Overlap and Single Word Norms When Predicting Judgments and Recall</dc:title>
  <dc:creator>Nick Maxwell</dc:creator>
  <cp:lastModifiedBy>Nick Maxwell</cp:lastModifiedBy>
  <cp:revision>119</cp:revision>
  <dcterms:modified xsi:type="dcterms:W3CDTF">2018-04-21T02:39:00Z</dcterms:modified>
</cp:coreProperties>
</file>